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261" r:id="rId2"/>
    <p:sldId id="265" r:id="rId3"/>
    <p:sldId id="264" r:id="rId4"/>
    <p:sldId id="466" r:id="rId5"/>
    <p:sldId id="467" r:id="rId6"/>
    <p:sldId id="468" r:id="rId7"/>
    <p:sldId id="266" r:id="rId8"/>
    <p:sldId id="267" r:id="rId9"/>
    <p:sldId id="390" r:id="rId10"/>
    <p:sldId id="262" r:id="rId11"/>
    <p:sldId id="270" r:id="rId12"/>
    <p:sldId id="271" r:id="rId13"/>
    <p:sldId id="421" r:id="rId14"/>
    <p:sldId id="422" r:id="rId15"/>
    <p:sldId id="389" r:id="rId16"/>
    <p:sldId id="268" r:id="rId17"/>
    <p:sldId id="391" r:id="rId18"/>
    <p:sldId id="392" r:id="rId19"/>
    <p:sldId id="393" r:id="rId20"/>
    <p:sldId id="394" r:id="rId21"/>
    <p:sldId id="401" r:id="rId22"/>
    <p:sldId id="395" r:id="rId23"/>
    <p:sldId id="402" r:id="rId24"/>
    <p:sldId id="403" r:id="rId25"/>
    <p:sldId id="269" r:id="rId26"/>
    <p:sldId id="396" r:id="rId27"/>
    <p:sldId id="407" r:id="rId28"/>
    <p:sldId id="408" r:id="rId29"/>
    <p:sldId id="409" r:id="rId30"/>
    <p:sldId id="410" r:id="rId31"/>
    <p:sldId id="411" r:id="rId32"/>
    <p:sldId id="412" r:id="rId33"/>
    <p:sldId id="413" r:id="rId34"/>
    <p:sldId id="415" r:id="rId35"/>
    <p:sldId id="416" r:id="rId36"/>
    <p:sldId id="417" r:id="rId37"/>
    <p:sldId id="418" r:id="rId38"/>
    <p:sldId id="419" r:id="rId39"/>
    <p:sldId id="420" r:id="rId40"/>
    <p:sldId id="453" r:id="rId41"/>
    <p:sldId id="451" r:id="rId42"/>
    <p:sldId id="452" r:id="rId43"/>
    <p:sldId id="454" r:id="rId44"/>
    <p:sldId id="455" r:id="rId45"/>
    <p:sldId id="456" r:id="rId46"/>
    <p:sldId id="26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CA9"/>
    <a:srgbClr val="AD49FD"/>
    <a:srgbClr val="9740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10"/>
    <p:restoredTop sz="95728"/>
  </p:normalViewPr>
  <p:slideViewPr>
    <p:cSldViewPr snapToGrid="0" snapToObjects="1">
      <p:cViewPr varScale="1">
        <p:scale>
          <a:sx n="68" d="100"/>
          <a:sy n="68" d="100"/>
        </p:scale>
        <p:origin x="67" y="259"/>
      </p:cViewPr>
      <p:guideLst/>
    </p:cSldViewPr>
  </p:slideViewPr>
  <p:outlineViewPr>
    <p:cViewPr>
      <p:scale>
        <a:sx n="33" d="100"/>
        <a:sy n="33" d="100"/>
      </p:scale>
      <p:origin x="0" y="-7560"/>
    </p:cViewPr>
  </p:outlineViewPr>
  <p:notesTextViewPr>
    <p:cViewPr>
      <p:scale>
        <a:sx n="1" d="1"/>
        <a:sy n="1" d="1"/>
      </p:scale>
      <p:origin x="0" y="0"/>
    </p:cViewPr>
  </p:notesTextViewPr>
  <p:sorterViewPr>
    <p:cViewPr>
      <p:scale>
        <a:sx n="100" d="100"/>
        <a:sy n="100" d="100"/>
      </p:scale>
      <p:origin x="0" y="-389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D1498-852D-614E-9ADA-0CEF815C86DE}"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E77CC-A1E9-BC43-B504-1A3896FE92F1}" type="slidenum">
              <a:rPr lang="en-US" smtClean="0"/>
              <a:t>‹#›</a:t>
            </a:fld>
            <a:endParaRPr lang="en-US"/>
          </a:p>
        </p:txBody>
      </p:sp>
    </p:spTree>
    <p:extLst>
      <p:ext uri="{BB962C8B-B14F-4D97-AF65-F5344CB8AC3E}">
        <p14:creationId xmlns:p14="http://schemas.microsoft.com/office/powerpoint/2010/main" val="2889937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D28AD9E-1A8C-C148-BF48-DBE05E2C6382}"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EA148-E9F7-614B-AAD1-FDF7BDDC7B82}" type="slidenum">
              <a:rPr lang="en-US" smtClean="0"/>
              <a:t>‹#›</a:t>
            </a:fld>
            <a:endParaRPr lang="en-US"/>
          </a:p>
        </p:txBody>
      </p:sp>
    </p:spTree>
    <p:extLst>
      <p:ext uri="{BB962C8B-B14F-4D97-AF65-F5344CB8AC3E}">
        <p14:creationId xmlns:p14="http://schemas.microsoft.com/office/powerpoint/2010/main" val="1757723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D28AD9E-1A8C-C148-BF48-DBE05E2C6382}"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EA148-E9F7-614B-AAD1-FDF7BDDC7B82}" type="slidenum">
              <a:rPr lang="en-US" smtClean="0"/>
              <a:t>‹#›</a:t>
            </a:fld>
            <a:endParaRPr lang="en-US"/>
          </a:p>
        </p:txBody>
      </p:sp>
    </p:spTree>
    <p:extLst>
      <p:ext uri="{BB962C8B-B14F-4D97-AF65-F5344CB8AC3E}">
        <p14:creationId xmlns:p14="http://schemas.microsoft.com/office/powerpoint/2010/main" val="2764546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D28AD9E-1A8C-C148-BF48-DBE05E2C6382}"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EA148-E9F7-614B-AAD1-FDF7BDDC7B82}" type="slidenum">
              <a:rPr lang="en-US" smtClean="0"/>
              <a:t>‹#›</a:t>
            </a:fld>
            <a:endParaRPr lang="en-US"/>
          </a:p>
        </p:txBody>
      </p:sp>
    </p:spTree>
    <p:extLst>
      <p:ext uri="{BB962C8B-B14F-4D97-AF65-F5344CB8AC3E}">
        <p14:creationId xmlns:p14="http://schemas.microsoft.com/office/powerpoint/2010/main" val="102715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D28AD9E-1A8C-C148-BF48-DBE05E2C6382}"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EA148-E9F7-614B-AAD1-FDF7BDDC7B82}" type="slidenum">
              <a:rPr lang="en-US" smtClean="0"/>
              <a:t>‹#›</a:t>
            </a:fld>
            <a:endParaRPr lang="en-US"/>
          </a:p>
        </p:txBody>
      </p:sp>
    </p:spTree>
    <p:extLst>
      <p:ext uri="{BB962C8B-B14F-4D97-AF65-F5344CB8AC3E}">
        <p14:creationId xmlns:p14="http://schemas.microsoft.com/office/powerpoint/2010/main" val="2009063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D28AD9E-1A8C-C148-BF48-DBE05E2C6382}"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EA148-E9F7-614B-AAD1-FDF7BDDC7B82}" type="slidenum">
              <a:rPr lang="en-US" smtClean="0"/>
              <a:t>‹#›</a:t>
            </a:fld>
            <a:endParaRPr lang="en-US"/>
          </a:p>
        </p:txBody>
      </p:sp>
    </p:spTree>
    <p:extLst>
      <p:ext uri="{BB962C8B-B14F-4D97-AF65-F5344CB8AC3E}">
        <p14:creationId xmlns:p14="http://schemas.microsoft.com/office/powerpoint/2010/main" val="102524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D28AD9E-1A8C-C148-BF48-DBE05E2C6382}"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EA148-E9F7-614B-AAD1-FDF7BDDC7B82}" type="slidenum">
              <a:rPr lang="en-US" smtClean="0"/>
              <a:t>‹#›</a:t>
            </a:fld>
            <a:endParaRPr lang="en-US"/>
          </a:p>
        </p:txBody>
      </p:sp>
    </p:spTree>
    <p:extLst>
      <p:ext uri="{BB962C8B-B14F-4D97-AF65-F5344CB8AC3E}">
        <p14:creationId xmlns:p14="http://schemas.microsoft.com/office/powerpoint/2010/main" val="2168481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D28AD9E-1A8C-C148-BF48-DBE05E2C6382}" type="datetimeFigureOut">
              <a:rPr lang="en-US" smtClean="0"/>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AEA148-E9F7-614B-AAD1-FDF7BDDC7B82}" type="slidenum">
              <a:rPr lang="en-US" smtClean="0"/>
              <a:t>‹#›</a:t>
            </a:fld>
            <a:endParaRPr lang="en-US"/>
          </a:p>
        </p:txBody>
      </p:sp>
    </p:spTree>
    <p:extLst>
      <p:ext uri="{BB962C8B-B14F-4D97-AF65-F5344CB8AC3E}">
        <p14:creationId xmlns:p14="http://schemas.microsoft.com/office/powerpoint/2010/main" val="4000340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D28AD9E-1A8C-C148-BF48-DBE05E2C6382}" type="datetimeFigureOut">
              <a:rPr lang="en-US" smtClean="0"/>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AEA148-E9F7-614B-AAD1-FDF7BDDC7B82}" type="slidenum">
              <a:rPr lang="en-US" smtClean="0"/>
              <a:t>‹#›</a:t>
            </a:fld>
            <a:endParaRPr lang="en-US"/>
          </a:p>
        </p:txBody>
      </p:sp>
    </p:spTree>
    <p:extLst>
      <p:ext uri="{BB962C8B-B14F-4D97-AF65-F5344CB8AC3E}">
        <p14:creationId xmlns:p14="http://schemas.microsoft.com/office/powerpoint/2010/main" val="3100714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8AD9E-1A8C-C148-BF48-DBE05E2C6382}" type="datetimeFigureOut">
              <a:rPr lang="en-US" smtClean="0"/>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AEA148-E9F7-614B-AAD1-FDF7BDDC7B82}" type="slidenum">
              <a:rPr lang="en-US" smtClean="0"/>
              <a:t>‹#›</a:t>
            </a:fld>
            <a:endParaRPr lang="en-US"/>
          </a:p>
        </p:txBody>
      </p:sp>
    </p:spTree>
    <p:extLst>
      <p:ext uri="{BB962C8B-B14F-4D97-AF65-F5344CB8AC3E}">
        <p14:creationId xmlns:p14="http://schemas.microsoft.com/office/powerpoint/2010/main" val="124068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D28AD9E-1A8C-C148-BF48-DBE05E2C6382}"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EA148-E9F7-614B-AAD1-FDF7BDDC7B82}" type="slidenum">
              <a:rPr lang="en-US" smtClean="0"/>
              <a:t>‹#›</a:t>
            </a:fld>
            <a:endParaRPr lang="en-US"/>
          </a:p>
        </p:txBody>
      </p:sp>
    </p:spTree>
    <p:extLst>
      <p:ext uri="{BB962C8B-B14F-4D97-AF65-F5344CB8AC3E}">
        <p14:creationId xmlns:p14="http://schemas.microsoft.com/office/powerpoint/2010/main" val="227149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D28AD9E-1A8C-C148-BF48-DBE05E2C6382}"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EA148-E9F7-614B-AAD1-FDF7BDDC7B82}" type="slidenum">
              <a:rPr lang="en-US" smtClean="0"/>
              <a:t>‹#›</a:t>
            </a:fld>
            <a:endParaRPr lang="en-US"/>
          </a:p>
        </p:txBody>
      </p:sp>
    </p:spTree>
    <p:extLst>
      <p:ext uri="{BB962C8B-B14F-4D97-AF65-F5344CB8AC3E}">
        <p14:creationId xmlns:p14="http://schemas.microsoft.com/office/powerpoint/2010/main" val="94152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8AD9E-1A8C-C148-BF48-DBE05E2C6382}" type="datetimeFigureOut">
              <a:rPr lang="en-US" smtClean="0"/>
              <a:t>10/25/2024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EA148-E9F7-614B-AAD1-FDF7BDDC7B82}" type="slidenum">
              <a:rPr lang="en-US" smtClean="0"/>
              <a:t>‹#›</a:t>
            </a:fld>
            <a:endParaRPr lang="en-US"/>
          </a:p>
        </p:txBody>
      </p:sp>
    </p:spTree>
    <p:extLst>
      <p:ext uri="{BB962C8B-B14F-4D97-AF65-F5344CB8AC3E}">
        <p14:creationId xmlns:p14="http://schemas.microsoft.com/office/powerpoint/2010/main" val="22537086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D60D6C88-9D61-4378-1E28-19CADD2D24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3" b="2"/>
          <a:stretch/>
        </p:blipFill>
        <p:spPr bwMode="auto">
          <a:xfrm>
            <a:off x="0" y="1282"/>
            <a:ext cx="1219200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8A3E5D-2A24-4003-9859-BE3108974FF3}"/>
              </a:ext>
            </a:extLst>
          </p:cNvPr>
          <p:cNvSpPr txBox="1"/>
          <p:nvPr/>
        </p:nvSpPr>
        <p:spPr>
          <a:xfrm>
            <a:off x="2718816" y="4450080"/>
            <a:ext cx="6754368" cy="1631216"/>
          </a:xfrm>
          <a:prstGeom prst="rect">
            <a:avLst/>
          </a:prstGeom>
          <a:noFill/>
        </p:spPr>
        <p:txBody>
          <a:bodyPr wrap="square" rtlCol="0">
            <a:spAutoFit/>
          </a:bodyPr>
          <a:lstStyle/>
          <a:p>
            <a:pPr algn="ctr"/>
            <a:r>
              <a:rPr lang="en-US" sz="3600" b="1" dirty="0">
                <a:cs typeface="Mangal Pro" panose="020F0502020204030204" pitchFamily="34" charset="0"/>
              </a:rPr>
              <a:t>Database</a:t>
            </a:r>
          </a:p>
          <a:p>
            <a:pPr algn="ctr"/>
            <a:r>
              <a:rPr lang="en-US" sz="3200" b="1" dirty="0">
                <a:cs typeface="Mangal Pro" panose="020F0502020204030204" pitchFamily="34" charset="0"/>
              </a:rPr>
              <a:t>CCS5001</a:t>
            </a:r>
          </a:p>
          <a:p>
            <a:pPr algn="ctr"/>
            <a:r>
              <a:rPr lang="en-US" sz="3200" dirty="0">
                <a:solidFill>
                  <a:schemeClr val="accent4"/>
                </a:solidFill>
                <a:cs typeface="Mangal Pro" panose="020F0502020204030204" pitchFamily="34" charset="0"/>
              </a:rPr>
              <a:t>Database Design</a:t>
            </a:r>
          </a:p>
        </p:txBody>
      </p:sp>
    </p:spTree>
    <p:extLst>
      <p:ext uri="{BB962C8B-B14F-4D97-AF65-F5344CB8AC3E}">
        <p14:creationId xmlns:p14="http://schemas.microsoft.com/office/powerpoint/2010/main" val="4080086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Entity</a:t>
            </a:r>
          </a:p>
        </p:txBody>
      </p:sp>
      <p:sp>
        <p:nvSpPr>
          <p:cNvPr id="80" name="Content Placeholder 79">
            <a:extLst>
              <a:ext uri="{FF2B5EF4-FFF2-40B4-BE49-F238E27FC236}">
                <a16:creationId xmlns:a16="http://schemas.microsoft.com/office/drawing/2014/main" id="{BA7A6B7C-9AF7-F973-3314-CE2340EA514D}"/>
              </a:ext>
            </a:extLst>
          </p:cNvPr>
          <p:cNvSpPr>
            <a:spLocks noGrp="1"/>
          </p:cNvSpPr>
          <p:nvPr>
            <p:ph idx="1"/>
          </p:nvPr>
        </p:nvSpPr>
        <p:spPr/>
        <p:txBody>
          <a:bodyPr/>
          <a:lstStyle/>
          <a:p>
            <a:r>
              <a:rPr lang="en-US" altLang="en-US" dirty="0">
                <a:latin typeface="+mj-lt"/>
              </a:rPr>
              <a:t>Entity type represents a set or collection of objects in the real world that share the same properties.</a:t>
            </a:r>
          </a:p>
          <a:p>
            <a:endParaRPr lang="en-US" dirty="0">
              <a:latin typeface="+mj-lt"/>
            </a:endParaRPr>
          </a:p>
        </p:txBody>
      </p:sp>
      <p:graphicFrame>
        <p:nvGraphicFramePr>
          <p:cNvPr id="42" name="Table 42">
            <a:extLst>
              <a:ext uri="{FF2B5EF4-FFF2-40B4-BE49-F238E27FC236}">
                <a16:creationId xmlns:a16="http://schemas.microsoft.com/office/drawing/2014/main" id="{F7E15E3E-1011-A1D9-8301-49FE5BFDE86B}"/>
              </a:ext>
            </a:extLst>
          </p:cNvPr>
          <p:cNvGraphicFramePr>
            <a:graphicFrameLocks noGrp="1"/>
          </p:cNvGraphicFramePr>
          <p:nvPr>
            <p:extLst>
              <p:ext uri="{D42A27DB-BD31-4B8C-83A1-F6EECF244321}">
                <p14:modId xmlns:p14="http://schemas.microsoft.com/office/powerpoint/2010/main" val="242283671"/>
              </p:ext>
            </p:extLst>
          </p:nvPr>
        </p:nvGraphicFramePr>
        <p:xfrm>
          <a:off x="1199389" y="2818382"/>
          <a:ext cx="5701283" cy="2682240"/>
        </p:xfrm>
        <a:graphic>
          <a:graphicData uri="http://schemas.openxmlformats.org/drawingml/2006/table">
            <a:tbl>
              <a:tblPr firstRow="1" bandRow="1">
                <a:tableStyleId>{3C2FFA5D-87B4-456A-9821-1D502468CF0F}</a:tableStyleId>
              </a:tblPr>
              <a:tblGrid>
                <a:gridCol w="1918081">
                  <a:extLst>
                    <a:ext uri="{9D8B030D-6E8A-4147-A177-3AD203B41FA5}">
                      <a16:colId xmlns:a16="http://schemas.microsoft.com/office/drawing/2014/main" val="4067641887"/>
                    </a:ext>
                  </a:extLst>
                </a:gridCol>
                <a:gridCol w="3783202">
                  <a:extLst>
                    <a:ext uri="{9D8B030D-6E8A-4147-A177-3AD203B41FA5}">
                      <a16:colId xmlns:a16="http://schemas.microsoft.com/office/drawing/2014/main" val="2997425725"/>
                    </a:ext>
                  </a:extLst>
                </a:gridCol>
              </a:tblGrid>
              <a:tr h="370840">
                <a:tc>
                  <a:txBody>
                    <a:bodyPr/>
                    <a:lstStyle/>
                    <a:p>
                      <a:pPr marL="180975" indent="0" algn="l">
                        <a:tabLst/>
                      </a:pPr>
                      <a:r>
                        <a:rPr lang="en-US" sz="2000" dirty="0"/>
                        <a:t>Entity Identity</a:t>
                      </a:r>
                    </a:p>
                  </a:txBody>
                  <a:tcPr/>
                </a:tc>
                <a:tc>
                  <a:txBody>
                    <a:bodyPr/>
                    <a:lstStyle/>
                    <a:p>
                      <a:pPr marL="180975" indent="0" algn="l">
                        <a:tabLst/>
                      </a:pPr>
                      <a:r>
                        <a:rPr lang="en-US" sz="2000" dirty="0"/>
                        <a:t>Example of Entity Type</a:t>
                      </a:r>
                    </a:p>
                  </a:txBody>
                  <a:tcPr/>
                </a:tc>
                <a:extLst>
                  <a:ext uri="{0D108BD9-81ED-4DB2-BD59-A6C34878D82A}">
                    <a16:rowId xmlns:a16="http://schemas.microsoft.com/office/drawing/2014/main" val="2628155654"/>
                  </a:ext>
                </a:extLst>
              </a:tr>
              <a:tr h="370840">
                <a:tc>
                  <a:txBody>
                    <a:bodyPr/>
                    <a:lstStyle/>
                    <a:p>
                      <a:pPr marL="180975" indent="0">
                        <a:tabLst/>
                      </a:pPr>
                      <a:r>
                        <a:rPr lang="en-US" sz="2400" dirty="0">
                          <a:latin typeface="+mj-lt"/>
                        </a:rPr>
                        <a:t>Person</a:t>
                      </a:r>
                    </a:p>
                  </a:txBody>
                  <a:tcPr/>
                </a:tc>
                <a:tc>
                  <a:txBody>
                    <a:bodyPr/>
                    <a:lstStyle/>
                    <a:p>
                      <a:pPr marL="180975" indent="0">
                        <a:tabLst/>
                      </a:pPr>
                      <a:r>
                        <a:rPr lang="en-US" sz="2000" dirty="0">
                          <a:latin typeface="+mj-lt"/>
                        </a:rPr>
                        <a:t>STAFF, STUDENT, LECTURER</a:t>
                      </a:r>
                    </a:p>
                  </a:txBody>
                  <a:tcPr/>
                </a:tc>
                <a:extLst>
                  <a:ext uri="{0D108BD9-81ED-4DB2-BD59-A6C34878D82A}">
                    <a16:rowId xmlns:a16="http://schemas.microsoft.com/office/drawing/2014/main" val="808086807"/>
                  </a:ext>
                </a:extLst>
              </a:tr>
              <a:tr h="370840">
                <a:tc>
                  <a:txBody>
                    <a:bodyPr/>
                    <a:lstStyle/>
                    <a:p>
                      <a:pPr marL="180975" indent="0">
                        <a:tabLst/>
                      </a:pPr>
                      <a:r>
                        <a:rPr lang="en-US" sz="2400" dirty="0">
                          <a:latin typeface="+mj-lt"/>
                        </a:rPr>
                        <a:t>Place</a:t>
                      </a:r>
                    </a:p>
                  </a:txBody>
                  <a:tcPr/>
                </a:tc>
                <a:tc>
                  <a:txBody>
                    <a:bodyPr/>
                    <a:lstStyle/>
                    <a:p>
                      <a:pPr marL="180975" indent="0">
                        <a:tabLst/>
                      </a:pPr>
                      <a:r>
                        <a:rPr lang="en-US" sz="2000" dirty="0">
                          <a:latin typeface="+mj-lt"/>
                        </a:rPr>
                        <a:t>DISTRICT, TOWN, STATE</a:t>
                      </a:r>
                    </a:p>
                  </a:txBody>
                  <a:tcPr/>
                </a:tc>
                <a:extLst>
                  <a:ext uri="{0D108BD9-81ED-4DB2-BD59-A6C34878D82A}">
                    <a16:rowId xmlns:a16="http://schemas.microsoft.com/office/drawing/2014/main" val="1420694189"/>
                  </a:ext>
                </a:extLst>
              </a:tr>
              <a:tr h="370840">
                <a:tc>
                  <a:txBody>
                    <a:bodyPr/>
                    <a:lstStyle/>
                    <a:p>
                      <a:pPr marL="180975" indent="0">
                        <a:tabLst/>
                      </a:pPr>
                      <a:r>
                        <a:rPr lang="en-US" sz="2400" dirty="0">
                          <a:latin typeface="+mj-lt"/>
                        </a:rPr>
                        <a:t>Object</a:t>
                      </a:r>
                    </a:p>
                  </a:txBody>
                  <a:tcPr/>
                </a:tc>
                <a:tc>
                  <a:txBody>
                    <a:bodyPr/>
                    <a:lstStyle/>
                    <a:p>
                      <a:pPr marL="180975" indent="0">
                        <a:tabLst/>
                      </a:pPr>
                      <a:r>
                        <a:rPr lang="en-US" sz="2000" dirty="0">
                          <a:latin typeface="+mj-lt"/>
                        </a:rPr>
                        <a:t>BUILDING, TOOL, PRODUCT</a:t>
                      </a:r>
                    </a:p>
                  </a:txBody>
                  <a:tcPr/>
                </a:tc>
                <a:extLst>
                  <a:ext uri="{0D108BD9-81ED-4DB2-BD59-A6C34878D82A}">
                    <a16:rowId xmlns:a16="http://schemas.microsoft.com/office/drawing/2014/main" val="3995626862"/>
                  </a:ext>
                </a:extLst>
              </a:tr>
              <a:tr h="370840">
                <a:tc>
                  <a:txBody>
                    <a:bodyPr/>
                    <a:lstStyle/>
                    <a:p>
                      <a:pPr marL="180975" indent="0">
                        <a:tabLst/>
                      </a:pPr>
                      <a:r>
                        <a:rPr lang="en-US" sz="2400" dirty="0">
                          <a:latin typeface="+mj-lt"/>
                        </a:rPr>
                        <a:t>Event</a:t>
                      </a:r>
                    </a:p>
                  </a:txBody>
                  <a:tcPr/>
                </a:tc>
                <a:tc>
                  <a:txBody>
                    <a:bodyPr/>
                    <a:lstStyle/>
                    <a:p>
                      <a:pPr marL="180975" indent="0">
                        <a:tabLst/>
                      </a:pPr>
                      <a:r>
                        <a:rPr lang="en-US" sz="2000" dirty="0">
                          <a:latin typeface="+mj-lt"/>
                        </a:rPr>
                        <a:t>REGISTRATION, APPLICATION</a:t>
                      </a:r>
                    </a:p>
                  </a:txBody>
                  <a:tcPr/>
                </a:tc>
                <a:extLst>
                  <a:ext uri="{0D108BD9-81ED-4DB2-BD59-A6C34878D82A}">
                    <a16:rowId xmlns:a16="http://schemas.microsoft.com/office/drawing/2014/main" val="904355913"/>
                  </a:ext>
                </a:extLst>
              </a:tr>
              <a:tr h="370840">
                <a:tc>
                  <a:txBody>
                    <a:bodyPr/>
                    <a:lstStyle/>
                    <a:p>
                      <a:pPr marL="180975" indent="0">
                        <a:tabLst/>
                      </a:pPr>
                      <a:r>
                        <a:rPr lang="en-US" sz="2400" dirty="0">
                          <a:latin typeface="+mj-lt"/>
                        </a:rPr>
                        <a:t>Concept</a:t>
                      </a:r>
                    </a:p>
                  </a:txBody>
                  <a:tcPr/>
                </a:tc>
                <a:tc>
                  <a:txBody>
                    <a:bodyPr/>
                    <a:lstStyle/>
                    <a:p>
                      <a:pPr marL="180975" indent="0">
                        <a:tabLst/>
                      </a:pPr>
                      <a:r>
                        <a:rPr lang="en-US" sz="2000" dirty="0">
                          <a:latin typeface="+mj-lt"/>
                        </a:rPr>
                        <a:t>COURSE, ACCOUNT</a:t>
                      </a:r>
                    </a:p>
                  </a:txBody>
                  <a:tcPr/>
                </a:tc>
                <a:extLst>
                  <a:ext uri="{0D108BD9-81ED-4DB2-BD59-A6C34878D82A}">
                    <a16:rowId xmlns:a16="http://schemas.microsoft.com/office/drawing/2014/main" val="384630621"/>
                  </a:ext>
                </a:extLst>
              </a:tr>
            </a:tbl>
          </a:graphicData>
        </a:graphic>
      </p:graphicFrame>
      <p:sp>
        <p:nvSpPr>
          <p:cNvPr id="43" name="Text Box 28">
            <a:extLst>
              <a:ext uri="{FF2B5EF4-FFF2-40B4-BE49-F238E27FC236}">
                <a16:creationId xmlns:a16="http://schemas.microsoft.com/office/drawing/2014/main" id="{0E15C2DE-AF7C-2100-F79E-D0FBD30D549A}"/>
              </a:ext>
            </a:extLst>
          </p:cNvPr>
          <p:cNvSpPr txBox="1">
            <a:spLocks noChangeArrowheads="1"/>
          </p:cNvSpPr>
          <p:nvPr/>
        </p:nvSpPr>
        <p:spPr bwMode="auto">
          <a:xfrm>
            <a:off x="1662860" y="5500622"/>
            <a:ext cx="45792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1800" dirty="0">
                <a:latin typeface="+mj-lt"/>
              </a:rPr>
              <a:t>Example of Entity types according to its identity</a:t>
            </a:r>
          </a:p>
        </p:txBody>
      </p:sp>
      <p:pic>
        <p:nvPicPr>
          <p:cNvPr id="5122" name="Picture 2" descr="Group Of People">
            <a:extLst>
              <a:ext uri="{FF2B5EF4-FFF2-40B4-BE49-F238E27FC236}">
                <a16:creationId xmlns:a16="http://schemas.microsoft.com/office/drawing/2014/main" id="{FC1231C7-2AA7-7AAE-ADEC-9A91D87C28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04"/>
          <a:stretch/>
        </p:blipFill>
        <p:spPr bwMode="auto">
          <a:xfrm>
            <a:off x="7461680" y="2726965"/>
            <a:ext cx="1773496" cy="16242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The Battle of Interactive Geographic Visualization Part 3- Plotly Graph  Objects (Go) | by Francis Adrian Viernes | Towards Data Science">
            <a:extLst>
              <a:ext uri="{FF2B5EF4-FFF2-40B4-BE49-F238E27FC236}">
                <a16:creationId xmlns:a16="http://schemas.microsoft.com/office/drawing/2014/main" id="{B8EBD98D-5485-495A-F66B-9261523C9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9107" y="2726965"/>
            <a:ext cx="1725404" cy="16242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5 Iconic Malaysian Skyscrapers No Visitor Should Miss - Going Places by  Malaysia Airlines">
            <a:extLst>
              <a:ext uri="{FF2B5EF4-FFF2-40B4-BE49-F238E27FC236}">
                <a16:creationId xmlns:a16="http://schemas.microsoft.com/office/drawing/2014/main" id="{4D40FC3E-CB61-CAE9-2F72-3DCC23981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1679" y="4438899"/>
            <a:ext cx="1773496" cy="1564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30" name="Picture 10" descr="Attendee Registration">
            <a:extLst>
              <a:ext uri="{FF2B5EF4-FFF2-40B4-BE49-F238E27FC236}">
                <a16:creationId xmlns:a16="http://schemas.microsoft.com/office/drawing/2014/main" id="{88D3B65F-64BD-9D92-85D0-3D85E25D0A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9107" y="4438899"/>
            <a:ext cx="1725404" cy="1564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245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Entity</a:t>
            </a:r>
          </a:p>
        </p:txBody>
      </p:sp>
      <p:sp>
        <p:nvSpPr>
          <p:cNvPr id="80" name="Content Placeholder 79">
            <a:extLst>
              <a:ext uri="{FF2B5EF4-FFF2-40B4-BE49-F238E27FC236}">
                <a16:creationId xmlns:a16="http://schemas.microsoft.com/office/drawing/2014/main" id="{BA7A6B7C-9AF7-F973-3314-CE2340EA514D}"/>
              </a:ext>
            </a:extLst>
          </p:cNvPr>
          <p:cNvSpPr>
            <a:spLocks noGrp="1"/>
          </p:cNvSpPr>
          <p:nvPr>
            <p:ph idx="1"/>
          </p:nvPr>
        </p:nvSpPr>
        <p:spPr>
          <a:xfrm>
            <a:off x="838200" y="1825625"/>
            <a:ext cx="9988296" cy="4351338"/>
          </a:xfrm>
        </p:spPr>
        <p:txBody>
          <a:bodyPr>
            <a:normAutofit lnSpcReduction="10000"/>
          </a:bodyPr>
          <a:lstStyle/>
          <a:p>
            <a:pPr eaLnBrk="1" hangingPunct="1"/>
            <a:r>
              <a:rPr lang="en-US" altLang="en-US" sz="3200" dirty="0">
                <a:latin typeface="+mj-lt"/>
              </a:rPr>
              <a:t>Entity Type vs. Entity Instance</a:t>
            </a:r>
          </a:p>
          <a:p>
            <a:pPr lvl="1" eaLnBrk="1" hangingPunct="1"/>
            <a:r>
              <a:rPr lang="en-US" altLang="en-US" sz="2800" dirty="0">
                <a:latin typeface="+mj-lt"/>
              </a:rPr>
              <a:t>Entity Type - a collection of  a similar type of entities (often corresponds to </a:t>
            </a:r>
            <a:r>
              <a:rPr lang="en-US" altLang="en-US" sz="2800" b="1" dirty="0">
                <a:latin typeface="+mj-lt"/>
              </a:rPr>
              <a:t>a table</a:t>
            </a:r>
            <a:r>
              <a:rPr lang="en-US" altLang="en-US" sz="2800" dirty="0">
                <a:latin typeface="+mj-lt"/>
              </a:rPr>
              <a:t>)</a:t>
            </a:r>
          </a:p>
          <a:p>
            <a:pPr lvl="1" eaLnBrk="1" hangingPunct="1"/>
            <a:r>
              <a:rPr lang="en-US" altLang="en-US" sz="2800" dirty="0">
                <a:latin typeface="+mj-lt"/>
              </a:rPr>
              <a:t>Entity instance - a single occurrence of an entity type</a:t>
            </a:r>
            <a:r>
              <a:rPr lang="en-US" altLang="en-US" sz="2800" i="1" dirty="0">
                <a:latin typeface="+mj-lt"/>
              </a:rPr>
              <a:t> </a:t>
            </a:r>
            <a:r>
              <a:rPr lang="en-US" altLang="en-US" sz="2800" dirty="0">
                <a:latin typeface="+mj-lt"/>
              </a:rPr>
              <a:t>(often corresponds to </a:t>
            </a:r>
            <a:r>
              <a:rPr lang="en-US" altLang="en-US" sz="2800" b="1" dirty="0">
                <a:latin typeface="+mj-lt"/>
              </a:rPr>
              <a:t>a row in a table</a:t>
            </a:r>
            <a:r>
              <a:rPr lang="en-US" altLang="en-US" sz="2800" dirty="0">
                <a:latin typeface="+mj-lt"/>
              </a:rPr>
              <a:t>)</a:t>
            </a:r>
            <a:r>
              <a:rPr lang="en-US" altLang="en-US" sz="2800" i="1" dirty="0">
                <a:latin typeface="+mj-lt"/>
              </a:rPr>
              <a:t> </a:t>
            </a:r>
          </a:p>
          <a:p>
            <a:pPr eaLnBrk="1" hangingPunct="1"/>
            <a:r>
              <a:rPr lang="en-US" altLang="en-US" sz="3200" dirty="0">
                <a:latin typeface="+mj-lt"/>
              </a:rPr>
              <a:t>Strong vs. Weak Entity Types</a:t>
            </a:r>
          </a:p>
          <a:p>
            <a:pPr lvl="1" eaLnBrk="1" hangingPunct="1"/>
            <a:r>
              <a:rPr lang="en-US" altLang="en-US" sz="2800" dirty="0">
                <a:latin typeface="+mj-lt"/>
              </a:rPr>
              <a:t>Strong Entity Type – an entity that exists </a:t>
            </a:r>
            <a:r>
              <a:rPr lang="en-US" altLang="en-US" sz="2800" b="1" dirty="0">
                <a:latin typeface="+mj-lt"/>
              </a:rPr>
              <a:t>independently</a:t>
            </a:r>
            <a:r>
              <a:rPr lang="en-US" altLang="en-US" sz="2800" dirty="0">
                <a:latin typeface="+mj-lt"/>
              </a:rPr>
              <a:t> of other entity types</a:t>
            </a:r>
          </a:p>
          <a:p>
            <a:pPr lvl="1" eaLnBrk="1" hangingPunct="1"/>
            <a:r>
              <a:rPr lang="en-US" altLang="en-US" sz="2800" dirty="0">
                <a:latin typeface="+mj-lt"/>
              </a:rPr>
              <a:t>Weak Entity Type – an entity type whose existence </a:t>
            </a:r>
            <a:r>
              <a:rPr lang="en-US" altLang="en-US" sz="2800" b="1" dirty="0">
                <a:latin typeface="+mj-lt"/>
              </a:rPr>
              <a:t>depends on </a:t>
            </a:r>
            <a:r>
              <a:rPr lang="en-US" altLang="en-US" sz="2800" dirty="0">
                <a:latin typeface="+mj-lt"/>
              </a:rPr>
              <a:t>some other entity type</a:t>
            </a:r>
          </a:p>
          <a:p>
            <a:endParaRPr lang="en-US" dirty="0">
              <a:latin typeface="+mj-lt"/>
            </a:endParaRPr>
          </a:p>
        </p:txBody>
      </p:sp>
    </p:spTree>
    <p:extLst>
      <p:ext uri="{BB962C8B-B14F-4D97-AF65-F5344CB8AC3E}">
        <p14:creationId xmlns:p14="http://schemas.microsoft.com/office/powerpoint/2010/main" val="137840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Example of Entity Type vs. Entity Instances</a:t>
            </a:r>
          </a:p>
        </p:txBody>
      </p:sp>
      <p:sp>
        <p:nvSpPr>
          <p:cNvPr id="9" name="TextBox 8">
            <a:extLst>
              <a:ext uri="{FF2B5EF4-FFF2-40B4-BE49-F238E27FC236}">
                <a16:creationId xmlns:a16="http://schemas.microsoft.com/office/drawing/2014/main" id="{34D031D5-D691-9816-E682-4250090D652F}"/>
              </a:ext>
            </a:extLst>
          </p:cNvPr>
          <p:cNvSpPr txBox="1"/>
          <p:nvPr/>
        </p:nvSpPr>
        <p:spPr>
          <a:xfrm>
            <a:off x="7906069" y="1952374"/>
            <a:ext cx="2416111" cy="400110"/>
          </a:xfrm>
          <a:prstGeom prst="rect">
            <a:avLst/>
          </a:prstGeom>
          <a:noFill/>
        </p:spPr>
        <p:txBody>
          <a:bodyPr wrap="none" rtlCol="0">
            <a:spAutoFit/>
          </a:bodyPr>
          <a:lstStyle/>
          <a:p>
            <a:r>
              <a:rPr lang="en-US" sz="2000" b="1" dirty="0">
                <a:latin typeface="+mj-lt"/>
              </a:rPr>
              <a:t>Entity Type: STUDENT</a:t>
            </a:r>
          </a:p>
        </p:txBody>
      </p:sp>
      <p:grpSp>
        <p:nvGrpSpPr>
          <p:cNvPr id="15" name="Group 14">
            <a:extLst>
              <a:ext uri="{FF2B5EF4-FFF2-40B4-BE49-F238E27FC236}">
                <a16:creationId xmlns:a16="http://schemas.microsoft.com/office/drawing/2014/main" id="{D709A4C7-FC54-5A2D-4DEA-823BDFE6C106}"/>
              </a:ext>
            </a:extLst>
          </p:cNvPr>
          <p:cNvGrpSpPr/>
          <p:nvPr/>
        </p:nvGrpSpPr>
        <p:grpSpPr>
          <a:xfrm>
            <a:off x="562007" y="1627489"/>
            <a:ext cx="6724459" cy="4136957"/>
            <a:chOff x="4031933" y="1560576"/>
            <a:chExt cx="6724459" cy="4136957"/>
          </a:xfrm>
        </p:grpSpPr>
        <p:pic>
          <p:nvPicPr>
            <p:cNvPr id="6148" name="Picture 4" descr="Stock cartoon of a group of children Royalty Free Vector">
              <a:extLst>
                <a:ext uri="{FF2B5EF4-FFF2-40B4-BE49-F238E27FC236}">
                  <a16:creationId xmlns:a16="http://schemas.microsoft.com/office/drawing/2014/main" id="{7844F343-5EEC-4189-3806-C84E30C165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55" b="20582"/>
            <a:stretch/>
          </p:blipFill>
          <p:spPr bwMode="auto">
            <a:xfrm>
              <a:off x="4031933" y="1560576"/>
              <a:ext cx="6724459" cy="3633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4707ADE-FA26-FDB1-42B0-811A0F25F4F3}"/>
                </a:ext>
              </a:extLst>
            </p:cNvPr>
            <p:cNvSpPr txBox="1"/>
            <p:nvPr/>
          </p:nvSpPr>
          <p:spPr>
            <a:xfrm>
              <a:off x="4570280" y="5112758"/>
              <a:ext cx="1110369" cy="584775"/>
            </a:xfrm>
            <a:prstGeom prst="rect">
              <a:avLst/>
            </a:prstGeom>
            <a:noFill/>
          </p:spPr>
          <p:txBody>
            <a:bodyPr wrap="none" rtlCol="0">
              <a:spAutoFit/>
            </a:bodyPr>
            <a:lstStyle/>
            <a:p>
              <a:pPr algn="ctr"/>
              <a:r>
                <a:rPr lang="en-US" sz="1600" dirty="0" err="1">
                  <a:latin typeface="+mj-lt"/>
                </a:rPr>
                <a:t>Avinesh</a:t>
              </a:r>
              <a:endParaRPr lang="en-US" sz="1600" dirty="0">
                <a:latin typeface="+mj-lt"/>
              </a:endParaRPr>
            </a:p>
            <a:p>
              <a:pPr algn="ctr"/>
              <a:r>
                <a:rPr lang="en-US" sz="1600" dirty="0">
                  <a:latin typeface="+mj-lt"/>
                </a:rPr>
                <a:t>Damansara</a:t>
              </a:r>
            </a:p>
          </p:txBody>
        </p:sp>
        <p:sp>
          <p:nvSpPr>
            <p:cNvPr id="11" name="TextBox 10">
              <a:extLst>
                <a:ext uri="{FF2B5EF4-FFF2-40B4-BE49-F238E27FC236}">
                  <a16:creationId xmlns:a16="http://schemas.microsoft.com/office/drawing/2014/main" id="{272937BA-643D-944F-C216-E7CF1318782B}"/>
                </a:ext>
              </a:extLst>
            </p:cNvPr>
            <p:cNvSpPr txBox="1"/>
            <p:nvPr/>
          </p:nvSpPr>
          <p:spPr>
            <a:xfrm>
              <a:off x="5723615" y="5087933"/>
              <a:ext cx="1223861" cy="584775"/>
            </a:xfrm>
            <a:prstGeom prst="rect">
              <a:avLst/>
            </a:prstGeom>
            <a:noFill/>
          </p:spPr>
          <p:txBody>
            <a:bodyPr wrap="none" rtlCol="0">
              <a:spAutoFit/>
            </a:bodyPr>
            <a:lstStyle/>
            <a:p>
              <a:pPr algn="ctr"/>
              <a:r>
                <a:rPr lang="en-US" sz="1600" dirty="0">
                  <a:latin typeface="+mj-lt"/>
                </a:rPr>
                <a:t>Sandra</a:t>
              </a:r>
            </a:p>
            <a:p>
              <a:pPr algn="ctr"/>
              <a:r>
                <a:rPr lang="en-US" sz="1600" dirty="0" err="1">
                  <a:latin typeface="+mj-lt"/>
                </a:rPr>
                <a:t>Petaling</a:t>
              </a:r>
              <a:r>
                <a:rPr lang="en-US" sz="1600" dirty="0">
                  <a:latin typeface="+mj-lt"/>
                </a:rPr>
                <a:t> Jaya</a:t>
              </a:r>
            </a:p>
          </p:txBody>
        </p:sp>
        <p:sp>
          <p:nvSpPr>
            <p:cNvPr id="12" name="TextBox 11">
              <a:extLst>
                <a:ext uri="{FF2B5EF4-FFF2-40B4-BE49-F238E27FC236}">
                  <a16:creationId xmlns:a16="http://schemas.microsoft.com/office/drawing/2014/main" id="{4880867A-FAA1-B538-3130-82C4DF921DCC}"/>
                </a:ext>
              </a:extLst>
            </p:cNvPr>
            <p:cNvSpPr txBox="1"/>
            <p:nvPr/>
          </p:nvSpPr>
          <p:spPr>
            <a:xfrm>
              <a:off x="6937756" y="5112757"/>
              <a:ext cx="869149" cy="584775"/>
            </a:xfrm>
            <a:prstGeom prst="rect">
              <a:avLst/>
            </a:prstGeom>
            <a:noFill/>
          </p:spPr>
          <p:txBody>
            <a:bodyPr wrap="square" rtlCol="0">
              <a:spAutoFit/>
            </a:bodyPr>
            <a:lstStyle/>
            <a:p>
              <a:pPr algn="ctr"/>
              <a:r>
                <a:rPr lang="en-US" sz="1600" dirty="0" err="1">
                  <a:latin typeface="+mj-lt"/>
                </a:rPr>
                <a:t>Alisya</a:t>
              </a:r>
              <a:endParaRPr lang="en-US" sz="1600" dirty="0">
                <a:latin typeface="+mj-lt"/>
              </a:endParaRPr>
            </a:p>
            <a:p>
              <a:pPr algn="ctr"/>
              <a:r>
                <a:rPr lang="en-US" sz="1600" dirty="0">
                  <a:latin typeface="+mj-lt"/>
                </a:rPr>
                <a:t>Ampang</a:t>
              </a:r>
            </a:p>
          </p:txBody>
        </p:sp>
        <p:sp>
          <p:nvSpPr>
            <p:cNvPr id="13" name="TextBox 12">
              <a:extLst>
                <a:ext uri="{FF2B5EF4-FFF2-40B4-BE49-F238E27FC236}">
                  <a16:creationId xmlns:a16="http://schemas.microsoft.com/office/drawing/2014/main" id="{29D3EB4B-BC79-7190-1C71-C4FF8D72F4E9}"/>
                </a:ext>
              </a:extLst>
            </p:cNvPr>
            <p:cNvSpPr txBox="1"/>
            <p:nvPr/>
          </p:nvSpPr>
          <p:spPr>
            <a:xfrm>
              <a:off x="8053937" y="5112316"/>
              <a:ext cx="746486" cy="584775"/>
            </a:xfrm>
            <a:prstGeom prst="rect">
              <a:avLst/>
            </a:prstGeom>
            <a:noFill/>
          </p:spPr>
          <p:txBody>
            <a:bodyPr wrap="none" rtlCol="0">
              <a:spAutoFit/>
            </a:bodyPr>
            <a:lstStyle/>
            <a:p>
              <a:pPr algn="ctr"/>
              <a:r>
                <a:rPr lang="en-US" sz="1600" dirty="0">
                  <a:latin typeface="+mj-lt"/>
                </a:rPr>
                <a:t>Rena</a:t>
              </a:r>
            </a:p>
            <a:p>
              <a:pPr algn="ctr"/>
              <a:r>
                <a:rPr lang="en-US" sz="1600" dirty="0" err="1">
                  <a:latin typeface="+mj-lt"/>
                </a:rPr>
                <a:t>Cheras</a:t>
              </a:r>
              <a:endParaRPr lang="en-US" sz="1600" dirty="0">
                <a:latin typeface="+mj-lt"/>
              </a:endParaRPr>
            </a:p>
          </p:txBody>
        </p:sp>
        <p:sp>
          <p:nvSpPr>
            <p:cNvPr id="14" name="TextBox 13">
              <a:extLst>
                <a:ext uri="{FF2B5EF4-FFF2-40B4-BE49-F238E27FC236}">
                  <a16:creationId xmlns:a16="http://schemas.microsoft.com/office/drawing/2014/main" id="{0C49F7BE-61DB-431A-4B6F-ECD9A4698449}"/>
                </a:ext>
              </a:extLst>
            </p:cNvPr>
            <p:cNvSpPr txBox="1"/>
            <p:nvPr/>
          </p:nvSpPr>
          <p:spPr>
            <a:xfrm>
              <a:off x="9287898" y="5087932"/>
              <a:ext cx="853311" cy="584775"/>
            </a:xfrm>
            <a:prstGeom prst="rect">
              <a:avLst/>
            </a:prstGeom>
            <a:noFill/>
          </p:spPr>
          <p:txBody>
            <a:bodyPr wrap="none" rtlCol="0">
              <a:spAutoFit/>
            </a:bodyPr>
            <a:lstStyle/>
            <a:p>
              <a:pPr algn="ctr"/>
              <a:r>
                <a:rPr lang="en-US" sz="1600" dirty="0">
                  <a:latin typeface="+mj-lt"/>
                </a:rPr>
                <a:t>Amirul</a:t>
              </a:r>
            </a:p>
            <a:p>
              <a:pPr algn="ctr"/>
              <a:r>
                <a:rPr lang="en-US" sz="1600" dirty="0">
                  <a:latin typeface="+mj-lt"/>
                </a:rPr>
                <a:t>Serdang</a:t>
              </a:r>
            </a:p>
          </p:txBody>
        </p:sp>
      </p:grpSp>
      <p:graphicFrame>
        <p:nvGraphicFramePr>
          <p:cNvPr id="17" name="Table 17">
            <a:extLst>
              <a:ext uri="{FF2B5EF4-FFF2-40B4-BE49-F238E27FC236}">
                <a16:creationId xmlns:a16="http://schemas.microsoft.com/office/drawing/2014/main" id="{0175BAEB-3084-8FA8-EDA7-8ECDD7C15E4A}"/>
              </a:ext>
            </a:extLst>
          </p:cNvPr>
          <p:cNvGraphicFramePr>
            <a:graphicFrameLocks noGrp="1"/>
          </p:cNvGraphicFramePr>
          <p:nvPr>
            <p:extLst>
              <p:ext uri="{D42A27DB-BD31-4B8C-83A1-F6EECF244321}">
                <p14:modId xmlns:p14="http://schemas.microsoft.com/office/powerpoint/2010/main" val="2899113032"/>
              </p:ext>
            </p:extLst>
          </p:nvPr>
        </p:nvGraphicFramePr>
        <p:xfrm>
          <a:off x="7970717" y="2464068"/>
          <a:ext cx="3244453" cy="2225040"/>
        </p:xfrm>
        <a:graphic>
          <a:graphicData uri="http://schemas.openxmlformats.org/drawingml/2006/table">
            <a:tbl>
              <a:tblPr firstRow="1" bandRow="1">
                <a:tableStyleId>{8799B23B-EC83-4686-B30A-512413B5E67A}</a:tableStyleId>
              </a:tblPr>
              <a:tblGrid>
                <a:gridCol w="1152349">
                  <a:extLst>
                    <a:ext uri="{9D8B030D-6E8A-4147-A177-3AD203B41FA5}">
                      <a16:colId xmlns:a16="http://schemas.microsoft.com/office/drawing/2014/main" val="2907416840"/>
                    </a:ext>
                  </a:extLst>
                </a:gridCol>
                <a:gridCol w="2092104">
                  <a:extLst>
                    <a:ext uri="{9D8B030D-6E8A-4147-A177-3AD203B41FA5}">
                      <a16:colId xmlns:a16="http://schemas.microsoft.com/office/drawing/2014/main" val="452969981"/>
                    </a:ext>
                  </a:extLst>
                </a:gridCol>
              </a:tblGrid>
              <a:tr h="370840">
                <a:tc>
                  <a:txBody>
                    <a:bodyPr/>
                    <a:lstStyle/>
                    <a:p>
                      <a:r>
                        <a:rPr lang="en-US"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dirty="0"/>
                        <a:t>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90245978"/>
                  </a:ext>
                </a:extLst>
              </a:tr>
              <a:tr h="370840">
                <a:tc>
                  <a:txBody>
                    <a:bodyPr/>
                    <a:lstStyle/>
                    <a:p>
                      <a:r>
                        <a:rPr lang="en-US" dirty="0" err="1"/>
                        <a:t>Avinesh</a:t>
                      </a:r>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Damansara</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37706447"/>
                  </a:ext>
                </a:extLst>
              </a:tr>
              <a:tr h="370840">
                <a:tc>
                  <a:txBody>
                    <a:bodyPr/>
                    <a:lstStyle/>
                    <a:p>
                      <a:r>
                        <a:rPr lang="en-US" dirty="0"/>
                        <a:t>Sandra</a:t>
                      </a:r>
                    </a:p>
                  </a:txBody>
                  <a:tcPr/>
                </a:tc>
                <a:tc>
                  <a:txBody>
                    <a:bodyPr/>
                    <a:lstStyle/>
                    <a:p>
                      <a:r>
                        <a:rPr lang="en-US" dirty="0" err="1"/>
                        <a:t>Petaling</a:t>
                      </a:r>
                      <a:r>
                        <a:rPr lang="en-US" dirty="0"/>
                        <a:t> Jaya</a:t>
                      </a:r>
                    </a:p>
                  </a:txBody>
                  <a:tcPr/>
                </a:tc>
                <a:extLst>
                  <a:ext uri="{0D108BD9-81ED-4DB2-BD59-A6C34878D82A}">
                    <a16:rowId xmlns:a16="http://schemas.microsoft.com/office/drawing/2014/main" val="2137421154"/>
                  </a:ext>
                </a:extLst>
              </a:tr>
              <a:tr h="370840">
                <a:tc>
                  <a:txBody>
                    <a:bodyPr/>
                    <a:lstStyle/>
                    <a:p>
                      <a:r>
                        <a:rPr lang="en-US" dirty="0" err="1"/>
                        <a:t>Alisya</a:t>
                      </a:r>
                      <a:endParaRPr lang="en-US" dirty="0"/>
                    </a:p>
                  </a:txBody>
                  <a:tcPr/>
                </a:tc>
                <a:tc>
                  <a:txBody>
                    <a:bodyPr/>
                    <a:lstStyle/>
                    <a:p>
                      <a:r>
                        <a:rPr lang="en-US" dirty="0"/>
                        <a:t>Ampang</a:t>
                      </a:r>
                    </a:p>
                  </a:txBody>
                  <a:tcPr/>
                </a:tc>
                <a:extLst>
                  <a:ext uri="{0D108BD9-81ED-4DB2-BD59-A6C34878D82A}">
                    <a16:rowId xmlns:a16="http://schemas.microsoft.com/office/drawing/2014/main" val="108339151"/>
                  </a:ext>
                </a:extLst>
              </a:tr>
              <a:tr h="370840">
                <a:tc>
                  <a:txBody>
                    <a:bodyPr/>
                    <a:lstStyle/>
                    <a:p>
                      <a:r>
                        <a:rPr lang="en-US" dirty="0"/>
                        <a:t>Rena</a:t>
                      </a:r>
                    </a:p>
                  </a:txBody>
                  <a:tcPr/>
                </a:tc>
                <a:tc>
                  <a:txBody>
                    <a:bodyPr/>
                    <a:lstStyle/>
                    <a:p>
                      <a:r>
                        <a:rPr lang="en-US" dirty="0" err="1"/>
                        <a:t>Cheras</a:t>
                      </a:r>
                      <a:endParaRPr lang="en-US" dirty="0"/>
                    </a:p>
                  </a:txBody>
                  <a:tcPr/>
                </a:tc>
                <a:extLst>
                  <a:ext uri="{0D108BD9-81ED-4DB2-BD59-A6C34878D82A}">
                    <a16:rowId xmlns:a16="http://schemas.microsoft.com/office/drawing/2014/main" val="715624302"/>
                  </a:ext>
                </a:extLst>
              </a:tr>
              <a:tr h="370840">
                <a:tc>
                  <a:txBody>
                    <a:bodyPr/>
                    <a:lstStyle/>
                    <a:p>
                      <a:r>
                        <a:rPr lang="en-US" dirty="0"/>
                        <a:t>Amirul</a:t>
                      </a:r>
                    </a:p>
                  </a:txBody>
                  <a:tcPr/>
                </a:tc>
                <a:tc>
                  <a:txBody>
                    <a:bodyPr/>
                    <a:lstStyle/>
                    <a:p>
                      <a:r>
                        <a:rPr lang="en-US" dirty="0"/>
                        <a:t>Serdang</a:t>
                      </a:r>
                    </a:p>
                  </a:txBody>
                  <a:tcPr/>
                </a:tc>
                <a:extLst>
                  <a:ext uri="{0D108BD9-81ED-4DB2-BD59-A6C34878D82A}">
                    <a16:rowId xmlns:a16="http://schemas.microsoft.com/office/drawing/2014/main" val="2495058057"/>
                  </a:ext>
                </a:extLst>
              </a:tr>
            </a:tbl>
          </a:graphicData>
        </a:graphic>
      </p:graphicFrame>
      <p:sp>
        <p:nvSpPr>
          <p:cNvPr id="19" name="TextBox 18">
            <a:extLst>
              <a:ext uri="{FF2B5EF4-FFF2-40B4-BE49-F238E27FC236}">
                <a16:creationId xmlns:a16="http://schemas.microsoft.com/office/drawing/2014/main" id="{5C8A0781-863E-6ED9-8679-2A872F4D6525}"/>
              </a:ext>
            </a:extLst>
          </p:cNvPr>
          <p:cNvSpPr txBox="1"/>
          <p:nvPr/>
        </p:nvSpPr>
        <p:spPr>
          <a:xfrm>
            <a:off x="7970717" y="4871451"/>
            <a:ext cx="3244454" cy="1200329"/>
          </a:xfrm>
          <a:prstGeom prst="rect">
            <a:avLst/>
          </a:prstGeom>
          <a:noFill/>
        </p:spPr>
        <p:txBody>
          <a:bodyPr wrap="square">
            <a:spAutoFit/>
          </a:bodyPr>
          <a:lstStyle/>
          <a:p>
            <a:pPr eaLnBrk="1" hangingPunct="1">
              <a:spcBef>
                <a:spcPct val="0"/>
              </a:spcBef>
              <a:buClrTx/>
              <a:buSzTx/>
              <a:buFontTx/>
              <a:buNone/>
            </a:pPr>
            <a:r>
              <a:rPr lang="en-US" altLang="en-US" sz="1800" dirty="0">
                <a:latin typeface="+mj-lt"/>
              </a:rPr>
              <a:t>Each row represented an entity instance of the entity type.</a:t>
            </a:r>
            <a:r>
              <a:rPr lang="en-US" altLang="en-US" dirty="0">
                <a:latin typeface="+mj-lt"/>
              </a:rPr>
              <a:t> </a:t>
            </a:r>
            <a:r>
              <a:rPr lang="en-US" altLang="en-US" sz="1800" dirty="0">
                <a:latin typeface="+mj-lt"/>
              </a:rPr>
              <a:t>Hence, each student is an entity instance for the STUDENT entity.</a:t>
            </a:r>
            <a:endParaRPr lang="en-US" altLang="en-US" dirty="0">
              <a:latin typeface="+mj-lt"/>
            </a:endParaRPr>
          </a:p>
        </p:txBody>
      </p:sp>
    </p:spTree>
    <p:extLst>
      <p:ext uri="{BB962C8B-B14F-4D97-AF65-F5344CB8AC3E}">
        <p14:creationId xmlns:p14="http://schemas.microsoft.com/office/powerpoint/2010/main" val="2673282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9255BA-5EAC-B441-C087-5C4147B5CC1F}"/>
              </a:ext>
            </a:extLst>
          </p:cNvPr>
          <p:cNvSpPr>
            <a:spLocks noGrp="1"/>
          </p:cNvSpPr>
          <p:nvPr>
            <p:ph type="title"/>
          </p:nvPr>
        </p:nvSpPr>
        <p:spPr/>
        <p:txBody>
          <a:bodyPr/>
          <a:lstStyle/>
          <a:p>
            <a:r>
              <a:rPr lang="en-US" sz="4400" dirty="0"/>
              <a:t>Strong vs. Weak Entities, and</a:t>
            </a:r>
            <a:br>
              <a:rPr lang="en-US" sz="4400" dirty="0"/>
            </a:br>
            <a:r>
              <a:rPr lang="en-US" sz="4400" dirty="0"/>
              <a:t>Identifying Relationships</a:t>
            </a:r>
            <a:endParaRPr lang="en-US" dirty="0"/>
          </a:p>
        </p:txBody>
      </p:sp>
      <p:sp>
        <p:nvSpPr>
          <p:cNvPr id="7" name="Content Placeholder 6">
            <a:extLst>
              <a:ext uri="{FF2B5EF4-FFF2-40B4-BE49-F238E27FC236}">
                <a16:creationId xmlns:a16="http://schemas.microsoft.com/office/drawing/2014/main" id="{7D7D46F6-CD5B-4C2A-E7A4-1AEC19BF7C78}"/>
              </a:ext>
            </a:extLst>
          </p:cNvPr>
          <p:cNvSpPr>
            <a:spLocks noGrp="1"/>
          </p:cNvSpPr>
          <p:nvPr>
            <p:ph idx="1"/>
          </p:nvPr>
        </p:nvSpPr>
        <p:spPr/>
        <p:txBody>
          <a:bodyPr>
            <a:normAutofit lnSpcReduction="10000"/>
          </a:bodyPr>
          <a:lstStyle/>
          <a:p>
            <a:pPr eaLnBrk="1" hangingPunct="1">
              <a:lnSpc>
                <a:spcPct val="90000"/>
              </a:lnSpc>
            </a:pPr>
            <a:r>
              <a:rPr lang="en-US" altLang="en-US" dirty="0">
                <a:solidFill>
                  <a:srgbClr val="C00000"/>
                </a:solidFill>
                <a:latin typeface="+mj-lt"/>
              </a:rPr>
              <a:t>Strong entities </a:t>
            </a:r>
          </a:p>
          <a:p>
            <a:pPr lvl="1" eaLnBrk="1" hangingPunct="1">
              <a:lnSpc>
                <a:spcPct val="90000"/>
              </a:lnSpc>
            </a:pPr>
            <a:r>
              <a:rPr lang="en-US" altLang="en-US" dirty="0">
                <a:latin typeface="+mj-lt"/>
              </a:rPr>
              <a:t>exist independently of other types of entities</a:t>
            </a:r>
          </a:p>
          <a:p>
            <a:pPr lvl="1" eaLnBrk="1" hangingPunct="1">
              <a:lnSpc>
                <a:spcPct val="90000"/>
              </a:lnSpc>
            </a:pPr>
            <a:r>
              <a:rPr lang="en-US" altLang="en-US" dirty="0">
                <a:latin typeface="+mj-lt"/>
              </a:rPr>
              <a:t>has its own unique identifier</a:t>
            </a:r>
          </a:p>
          <a:p>
            <a:pPr lvl="1" eaLnBrk="1" hangingPunct="1">
              <a:lnSpc>
                <a:spcPct val="90000"/>
              </a:lnSpc>
            </a:pPr>
            <a:r>
              <a:rPr lang="en-US" altLang="en-US" dirty="0">
                <a:latin typeface="+mj-lt"/>
              </a:rPr>
              <a:t>represented with a single-line rectangle</a:t>
            </a:r>
          </a:p>
          <a:p>
            <a:pPr eaLnBrk="1" hangingPunct="1">
              <a:lnSpc>
                <a:spcPct val="90000"/>
              </a:lnSpc>
            </a:pPr>
            <a:r>
              <a:rPr lang="en-US" altLang="en-US" dirty="0">
                <a:solidFill>
                  <a:schemeClr val="accent6"/>
                </a:solidFill>
                <a:latin typeface="+mj-lt"/>
              </a:rPr>
              <a:t>Weak entity</a:t>
            </a:r>
          </a:p>
          <a:p>
            <a:pPr lvl="1" eaLnBrk="1" hangingPunct="1">
              <a:lnSpc>
                <a:spcPct val="90000"/>
              </a:lnSpc>
            </a:pPr>
            <a:r>
              <a:rPr lang="en-US" altLang="en-US" dirty="0">
                <a:latin typeface="+mj-lt"/>
              </a:rPr>
              <a:t>dependent on a strong entity…cannot exist on its own</a:t>
            </a:r>
          </a:p>
          <a:p>
            <a:pPr lvl="1" eaLnBrk="1" hangingPunct="1">
              <a:lnSpc>
                <a:spcPct val="90000"/>
              </a:lnSpc>
            </a:pPr>
            <a:r>
              <a:rPr lang="en-US" altLang="en-US" dirty="0">
                <a:latin typeface="+mj-lt"/>
              </a:rPr>
              <a:t>Does not have a unique identifier</a:t>
            </a:r>
          </a:p>
          <a:p>
            <a:pPr lvl="1" eaLnBrk="1" hangingPunct="1">
              <a:lnSpc>
                <a:spcPct val="90000"/>
              </a:lnSpc>
            </a:pPr>
            <a:r>
              <a:rPr lang="en-US" altLang="en-US" dirty="0">
                <a:latin typeface="+mj-lt"/>
              </a:rPr>
              <a:t>represented with a double-line rectangle</a:t>
            </a:r>
          </a:p>
          <a:p>
            <a:pPr eaLnBrk="1" hangingPunct="1">
              <a:lnSpc>
                <a:spcPct val="90000"/>
              </a:lnSpc>
            </a:pPr>
            <a:r>
              <a:rPr lang="en-US" altLang="en-US" dirty="0">
                <a:solidFill>
                  <a:schemeClr val="accent2"/>
                </a:solidFill>
                <a:latin typeface="+mj-lt"/>
              </a:rPr>
              <a:t>Identifying relationship</a:t>
            </a:r>
          </a:p>
          <a:p>
            <a:pPr lvl="1" eaLnBrk="1" hangingPunct="1">
              <a:lnSpc>
                <a:spcPct val="90000"/>
              </a:lnSpc>
            </a:pPr>
            <a:r>
              <a:rPr lang="en-US" altLang="en-US" dirty="0">
                <a:latin typeface="+mj-lt"/>
              </a:rPr>
              <a:t>links strong entities to weak entities</a:t>
            </a:r>
          </a:p>
          <a:p>
            <a:pPr lvl="1" eaLnBrk="1" hangingPunct="1">
              <a:lnSpc>
                <a:spcPct val="90000"/>
              </a:lnSpc>
            </a:pPr>
            <a:r>
              <a:rPr lang="en-US" altLang="en-US" dirty="0">
                <a:latin typeface="+mj-lt"/>
              </a:rPr>
              <a:t>represented with double line diamond</a:t>
            </a:r>
            <a:endParaRPr lang="en-US" dirty="0">
              <a:latin typeface="+mj-lt"/>
            </a:endParaRPr>
          </a:p>
        </p:txBody>
      </p:sp>
      <p:sp>
        <p:nvSpPr>
          <p:cNvPr id="2" name="Rectangle 1">
            <a:extLst>
              <a:ext uri="{FF2B5EF4-FFF2-40B4-BE49-F238E27FC236}">
                <a16:creationId xmlns:a16="http://schemas.microsoft.com/office/drawing/2014/main" id="{87DE4E02-06D8-1E2F-2D64-CCA536A0463D}"/>
              </a:ext>
            </a:extLst>
          </p:cNvPr>
          <p:cNvSpPr/>
          <p:nvPr/>
        </p:nvSpPr>
        <p:spPr>
          <a:xfrm>
            <a:off x="8948928" y="2172970"/>
            <a:ext cx="1840992" cy="104851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CUSTOMER</a:t>
            </a:r>
          </a:p>
        </p:txBody>
      </p:sp>
      <p:sp>
        <p:nvSpPr>
          <p:cNvPr id="4" name="Rectangle 3">
            <a:extLst>
              <a:ext uri="{FF2B5EF4-FFF2-40B4-BE49-F238E27FC236}">
                <a16:creationId xmlns:a16="http://schemas.microsoft.com/office/drawing/2014/main" id="{92DE309D-C91B-B1DB-B060-71458E76D6E3}"/>
              </a:ext>
            </a:extLst>
          </p:cNvPr>
          <p:cNvSpPr/>
          <p:nvPr/>
        </p:nvSpPr>
        <p:spPr>
          <a:xfrm>
            <a:off x="8948928" y="3636519"/>
            <a:ext cx="1840992" cy="1048512"/>
          </a:xfrm>
          <a:prstGeom prst="rect">
            <a:avLst/>
          </a:prstGeom>
          <a:solidFill>
            <a:schemeClr val="accent6"/>
          </a:solidFill>
          <a:ln w="63500" cmpd="dbl">
            <a:solidFill>
              <a:schemeClr val="tx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DELIVERY_ADDR</a:t>
            </a:r>
          </a:p>
        </p:txBody>
      </p:sp>
      <p:sp>
        <p:nvSpPr>
          <p:cNvPr id="5" name="Diamond 4">
            <a:extLst>
              <a:ext uri="{FF2B5EF4-FFF2-40B4-BE49-F238E27FC236}">
                <a16:creationId xmlns:a16="http://schemas.microsoft.com/office/drawing/2014/main" id="{E8FDA79F-ABED-1AA2-98E7-CD76AA30D8D8}"/>
              </a:ext>
            </a:extLst>
          </p:cNvPr>
          <p:cNvSpPr/>
          <p:nvPr/>
        </p:nvSpPr>
        <p:spPr>
          <a:xfrm>
            <a:off x="8641080" y="5047488"/>
            <a:ext cx="2456688" cy="1129475"/>
          </a:xfrm>
          <a:prstGeom prst="diamond">
            <a:avLst/>
          </a:prstGeom>
          <a:solidFill>
            <a:schemeClr val="accent2"/>
          </a:solidFill>
          <a:ln w="635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has</a:t>
            </a:r>
          </a:p>
        </p:txBody>
      </p:sp>
    </p:spTree>
    <p:extLst>
      <p:ext uri="{BB962C8B-B14F-4D97-AF65-F5344CB8AC3E}">
        <p14:creationId xmlns:p14="http://schemas.microsoft.com/office/powerpoint/2010/main" val="4229390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94B01C-874A-5FD0-8CD9-C066F47C24A1}"/>
              </a:ext>
            </a:extLst>
          </p:cNvPr>
          <p:cNvSpPr>
            <a:spLocks noGrp="1"/>
          </p:cNvSpPr>
          <p:nvPr>
            <p:ph type="title"/>
          </p:nvPr>
        </p:nvSpPr>
        <p:spPr>
          <a:xfrm>
            <a:off x="838200" y="365127"/>
            <a:ext cx="11146536" cy="1325563"/>
          </a:xfrm>
        </p:spPr>
        <p:txBody>
          <a:bodyPr/>
          <a:lstStyle/>
          <a:p>
            <a:r>
              <a:rPr lang="en-US" dirty="0"/>
              <a:t>Strong and weak entities, Identifying relationship</a:t>
            </a:r>
          </a:p>
        </p:txBody>
      </p:sp>
      <p:grpSp>
        <p:nvGrpSpPr>
          <p:cNvPr id="2" name="Group 1">
            <a:extLst>
              <a:ext uri="{FF2B5EF4-FFF2-40B4-BE49-F238E27FC236}">
                <a16:creationId xmlns:a16="http://schemas.microsoft.com/office/drawing/2014/main" id="{15B67FCD-BE14-5B21-22B7-4AE122EDD36E}"/>
              </a:ext>
            </a:extLst>
          </p:cNvPr>
          <p:cNvGrpSpPr/>
          <p:nvPr/>
        </p:nvGrpSpPr>
        <p:grpSpPr>
          <a:xfrm>
            <a:off x="1789176" y="1792224"/>
            <a:ext cx="8135112" cy="3827866"/>
            <a:chOff x="1752600" y="1652114"/>
            <a:chExt cx="8686800" cy="4406888"/>
          </a:xfrm>
        </p:grpSpPr>
        <p:grpSp>
          <p:nvGrpSpPr>
            <p:cNvPr id="5" name="Group 4">
              <a:extLst>
                <a:ext uri="{FF2B5EF4-FFF2-40B4-BE49-F238E27FC236}">
                  <a16:creationId xmlns:a16="http://schemas.microsoft.com/office/drawing/2014/main" id="{F9379D98-7D2F-7C88-D03F-4CB4A02FA087}"/>
                </a:ext>
              </a:extLst>
            </p:cNvPr>
            <p:cNvGrpSpPr/>
            <p:nvPr/>
          </p:nvGrpSpPr>
          <p:grpSpPr>
            <a:xfrm>
              <a:off x="1752600" y="1652114"/>
              <a:ext cx="8686800" cy="4406888"/>
              <a:chOff x="1752600" y="1676400"/>
              <a:chExt cx="8686800" cy="5146730"/>
            </a:xfrm>
          </p:grpSpPr>
          <p:grpSp>
            <p:nvGrpSpPr>
              <p:cNvPr id="8" name="Group 7">
                <a:extLst>
                  <a:ext uri="{FF2B5EF4-FFF2-40B4-BE49-F238E27FC236}">
                    <a16:creationId xmlns:a16="http://schemas.microsoft.com/office/drawing/2014/main" id="{DEAD2863-6313-06F9-7F16-DCECEC794B9E}"/>
                  </a:ext>
                </a:extLst>
              </p:cNvPr>
              <p:cNvGrpSpPr/>
              <p:nvPr/>
            </p:nvGrpSpPr>
            <p:grpSpPr>
              <a:xfrm>
                <a:off x="1752600" y="1676400"/>
                <a:ext cx="8686800" cy="5146730"/>
                <a:chOff x="1752600" y="1676400"/>
                <a:chExt cx="8686800" cy="5146730"/>
              </a:xfrm>
            </p:grpSpPr>
            <p:pic>
              <p:nvPicPr>
                <p:cNvPr id="11" name="Picture 2" descr="mcf_3">
                  <a:extLst>
                    <a:ext uri="{FF2B5EF4-FFF2-40B4-BE49-F238E27FC236}">
                      <a16:creationId xmlns:a16="http://schemas.microsoft.com/office/drawing/2014/main" id="{7CE7F3DC-EEA6-78F1-3A53-D038F0732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24"/>
                <a:stretch>
                  <a:fillRect/>
                </a:stretch>
              </p:blipFill>
              <p:spPr bwMode="auto">
                <a:xfrm>
                  <a:off x="1752600" y="1676400"/>
                  <a:ext cx="8686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
                  <a:extLst>
                    <a:ext uri="{FF2B5EF4-FFF2-40B4-BE49-F238E27FC236}">
                      <a16:creationId xmlns:a16="http://schemas.microsoft.com/office/drawing/2014/main" id="{561F59CB-1A16-1347-D71A-C4E29891C4CC}"/>
                    </a:ext>
                  </a:extLst>
                </p:cNvPr>
                <p:cNvSpPr txBox="1">
                  <a:spLocks noChangeArrowheads="1"/>
                </p:cNvSpPr>
                <p:nvPr/>
              </p:nvSpPr>
              <p:spPr bwMode="auto">
                <a:xfrm>
                  <a:off x="3112088" y="6389177"/>
                  <a:ext cx="1376980" cy="43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1800" b="1" dirty="0">
                      <a:solidFill>
                        <a:srgbClr val="000000"/>
                      </a:solidFill>
                      <a:latin typeface="+mj-lt"/>
                    </a:rPr>
                    <a:t>Strong entity</a:t>
                  </a:r>
                </a:p>
              </p:txBody>
            </p:sp>
            <p:sp>
              <p:nvSpPr>
                <p:cNvPr id="13" name="Text Box 5">
                  <a:extLst>
                    <a:ext uri="{FF2B5EF4-FFF2-40B4-BE49-F238E27FC236}">
                      <a16:creationId xmlns:a16="http://schemas.microsoft.com/office/drawing/2014/main" id="{BA087F40-8850-4887-84FB-A3ACB1BDF3BF}"/>
                    </a:ext>
                  </a:extLst>
                </p:cNvPr>
                <p:cNvSpPr txBox="1">
                  <a:spLocks noChangeArrowheads="1"/>
                </p:cNvSpPr>
                <p:nvPr/>
              </p:nvSpPr>
              <p:spPr bwMode="auto">
                <a:xfrm>
                  <a:off x="7848600" y="6391793"/>
                  <a:ext cx="1291251" cy="43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1800" b="1" dirty="0">
                      <a:solidFill>
                        <a:srgbClr val="000000"/>
                      </a:solidFill>
                      <a:latin typeface="+mj-lt"/>
                    </a:rPr>
                    <a:t>Weak entity</a:t>
                  </a:r>
                </a:p>
              </p:txBody>
            </p:sp>
            <p:sp>
              <p:nvSpPr>
                <p:cNvPr id="14" name="Text Box 6">
                  <a:extLst>
                    <a:ext uri="{FF2B5EF4-FFF2-40B4-BE49-F238E27FC236}">
                      <a16:creationId xmlns:a16="http://schemas.microsoft.com/office/drawing/2014/main" id="{991EAC2A-D761-0D89-268B-1FD6E346FC94}"/>
                    </a:ext>
                  </a:extLst>
                </p:cNvPr>
                <p:cNvSpPr txBox="1">
                  <a:spLocks noChangeArrowheads="1"/>
                </p:cNvSpPr>
                <p:nvPr/>
              </p:nvSpPr>
              <p:spPr bwMode="auto">
                <a:xfrm>
                  <a:off x="5038229" y="6209852"/>
                  <a:ext cx="2321148" cy="43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1800" b="1" dirty="0">
                      <a:solidFill>
                        <a:srgbClr val="000000"/>
                      </a:solidFill>
                      <a:latin typeface="+mj-lt"/>
                    </a:rPr>
                    <a:t>Identifying relationship</a:t>
                  </a:r>
                </a:p>
              </p:txBody>
            </p:sp>
          </p:grpSp>
          <p:sp>
            <p:nvSpPr>
              <p:cNvPr id="9" name="Line 7">
                <a:extLst>
                  <a:ext uri="{FF2B5EF4-FFF2-40B4-BE49-F238E27FC236}">
                    <a16:creationId xmlns:a16="http://schemas.microsoft.com/office/drawing/2014/main" id="{449FC09E-9A41-9F75-042E-6B3F16871E57}"/>
                  </a:ext>
                </a:extLst>
              </p:cNvPr>
              <p:cNvSpPr>
                <a:spLocks noChangeShapeType="1"/>
              </p:cNvSpPr>
              <p:nvPr/>
            </p:nvSpPr>
            <p:spPr bwMode="auto">
              <a:xfrm>
                <a:off x="6400800" y="4191000"/>
                <a:ext cx="1447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Line 8">
                <a:extLst>
                  <a:ext uri="{FF2B5EF4-FFF2-40B4-BE49-F238E27FC236}">
                    <a16:creationId xmlns:a16="http://schemas.microsoft.com/office/drawing/2014/main" id="{512F32FA-C6F1-B9ED-D3A5-C49BE6C00854}"/>
                  </a:ext>
                </a:extLst>
              </p:cNvPr>
              <p:cNvSpPr>
                <a:spLocks noChangeShapeType="1"/>
              </p:cNvSpPr>
              <p:nvPr/>
            </p:nvSpPr>
            <p:spPr bwMode="auto">
              <a:xfrm>
                <a:off x="6400800" y="4267200"/>
                <a:ext cx="1447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cxnSp>
          <p:nvCxnSpPr>
            <p:cNvPr id="16" name="Straight Connector 15">
              <a:extLst>
                <a:ext uri="{FF2B5EF4-FFF2-40B4-BE49-F238E27FC236}">
                  <a16:creationId xmlns:a16="http://schemas.microsoft.com/office/drawing/2014/main" id="{91C98E03-A3B3-18F0-242B-8A820BBCDA81}"/>
                </a:ext>
              </a:extLst>
            </p:cNvPr>
            <p:cNvCxnSpPr/>
            <p:nvPr/>
          </p:nvCxnSpPr>
          <p:spPr>
            <a:xfrm>
              <a:off x="3800578" y="5352288"/>
              <a:ext cx="0" cy="337543"/>
            </a:xfrm>
            <a:prstGeom prst="line">
              <a:avLst/>
            </a:prstGeom>
            <a:ln w="28575">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618041-BCE6-AAD0-0617-C6B1F9255C50}"/>
                </a:ext>
              </a:extLst>
            </p:cNvPr>
            <p:cNvCxnSpPr>
              <a:cxnSpLocks/>
            </p:cNvCxnSpPr>
            <p:nvPr/>
          </p:nvCxnSpPr>
          <p:spPr>
            <a:xfrm>
              <a:off x="6096000" y="5291805"/>
              <a:ext cx="0" cy="337543"/>
            </a:xfrm>
            <a:prstGeom prst="line">
              <a:avLst/>
            </a:prstGeom>
            <a:ln w="28575">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E453CC-D414-5BBE-A806-4D01A2427E6F}"/>
                </a:ext>
              </a:extLst>
            </p:cNvPr>
            <p:cNvCxnSpPr>
              <a:cxnSpLocks/>
            </p:cNvCxnSpPr>
            <p:nvPr/>
          </p:nvCxnSpPr>
          <p:spPr>
            <a:xfrm>
              <a:off x="8494225" y="5356467"/>
              <a:ext cx="0" cy="337543"/>
            </a:xfrm>
            <a:prstGeom prst="line">
              <a:avLst/>
            </a:prstGeom>
            <a:ln w="28575">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1026" name="Picture 2" descr="85,003 Happy employee cartoon Images, Stock Photos &amp; Vectors | Shutterstock">
            <a:extLst>
              <a:ext uri="{FF2B5EF4-FFF2-40B4-BE49-F238E27FC236}">
                <a16:creationId xmlns:a16="http://schemas.microsoft.com/office/drawing/2014/main" id="{4E654BDF-DB56-3EA5-01F7-4115FDCC9E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4"/>
          <a:stretch/>
        </p:blipFill>
        <p:spPr bwMode="auto">
          <a:xfrm>
            <a:off x="148580" y="4553509"/>
            <a:ext cx="2604294" cy="2129272"/>
          </a:xfrm>
          <a:prstGeom prst="rect">
            <a:avLst/>
          </a:prstGeom>
          <a:noFill/>
          <a:effectLst>
            <a:softEdge rad="203200"/>
          </a:effectLst>
          <a:extLst>
            <a:ext uri="{909E8E84-426E-40DD-AFC4-6F175D3DCCD1}">
              <a14:hiddenFill xmlns:a14="http://schemas.microsoft.com/office/drawing/2010/main">
                <a:solidFill>
                  <a:srgbClr val="FFFFFF"/>
                </a:solidFill>
              </a14:hiddenFill>
            </a:ext>
          </a:extLst>
        </p:spPr>
      </p:pic>
      <p:pic>
        <p:nvPicPr>
          <p:cNvPr id="1030" name="Picture 6" descr="People clipart free image - Clipart World">
            <a:extLst>
              <a:ext uri="{FF2B5EF4-FFF2-40B4-BE49-F238E27FC236}">
                <a16:creationId xmlns:a16="http://schemas.microsoft.com/office/drawing/2014/main" id="{FA7E589B-945C-91A1-4606-DF9AA7A162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464" b="11351"/>
          <a:stretch/>
        </p:blipFill>
        <p:spPr bwMode="auto">
          <a:xfrm>
            <a:off x="8897279" y="4553509"/>
            <a:ext cx="3191063" cy="2129272"/>
          </a:xfrm>
          <a:prstGeom prst="rect">
            <a:avLst/>
          </a:prstGeom>
          <a:noFill/>
          <a:effectLst>
            <a:softEdge rad="208061"/>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214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altLang="en-US" dirty="0"/>
              <a:t>Naming and Defining Entity</a:t>
            </a:r>
            <a:endParaRPr lang="en-US" dirty="0"/>
          </a:p>
        </p:txBody>
      </p:sp>
      <p:grpSp>
        <p:nvGrpSpPr>
          <p:cNvPr id="31" name="Group 30">
            <a:extLst>
              <a:ext uri="{FF2B5EF4-FFF2-40B4-BE49-F238E27FC236}">
                <a16:creationId xmlns:a16="http://schemas.microsoft.com/office/drawing/2014/main" id="{233A5344-7502-F03C-621F-E06681329D9A}"/>
              </a:ext>
            </a:extLst>
          </p:cNvPr>
          <p:cNvGrpSpPr/>
          <p:nvPr/>
        </p:nvGrpSpPr>
        <p:grpSpPr>
          <a:xfrm rot="21428979">
            <a:off x="8360474" y="436534"/>
            <a:ext cx="2933532" cy="2477858"/>
            <a:chOff x="8571853" y="668124"/>
            <a:chExt cx="3069103" cy="2891388"/>
          </a:xfrm>
        </p:grpSpPr>
        <p:sp>
          <p:nvSpPr>
            <p:cNvPr id="30" name="Freeform: Shape 139">
              <a:extLst>
                <a:ext uri="{FF2B5EF4-FFF2-40B4-BE49-F238E27FC236}">
                  <a16:creationId xmlns:a16="http://schemas.microsoft.com/office/drawing/2014/main" id="{E5BEFA99-17F7-DB7C-1462-5CDAC6B72390}"/>
                </a:ext>
              </a:extLst>
            </p:cNvPr>
            <p:cNvSpPr/>
            <p:nvPr/>
          </p:nvSpPr>
          <p:spPr>
            <a:xfrm rot="13146962" flipH="1">
              <a:off x="9908714" y="668124"/>
              <a:ext cx="1732242" cy="1489291"/>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rgbClr val="FF4CA9"/>
            </a:solidFill>
            <a:ln w="43323" cap="flat">
              <a:noFill/>
              <a:prstDash val="solid"/>
              <a:miter/>
            </a:ln>
          </p:spPr>
          <p:txBody>
            <a:bodyPr wrap="square" rtlCol="0" anchor="ctr">
              <a:noAutofit/>
            </a:bodyPr>
            <a:lstStyle/>
            <a:p>
              <a:endParaRPr lang="en-US"/>
            </a:p>
          </p:txBody>
        </p:sp>
        <p:sp>
          <p:nvSpPr>
            <p:cNvPr id="29" name="Freeform: Shape 139">
              <a:extLst>
                <a:ext uri="{FF2B5EF4-FFF2-40B4-BE49-F238E27FC236}">
                  <a16:creationId xmlns:a16="http://schemas.microsoft.com/office/drawing/2014/main" id="{64E86A33-269D-1EF0-0B94-76802060BB27}"/>
                </a:ext>
              </a:extLst>
            </p:cNvPr>
            <p:cNvSpPr/>
            <p:nvPr/>
          </p:nvSpPr>
          <p:spPr>
            <a:xfrm rot="13146962" flipH="1">
              <a:off x="9908714" y="2070221"/>
              <a:ext cx="1732242" cy="1489291"/>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rgbClr val="FF4CA9"/>
            </a:solidFill>
            <a:ln w="43323" cap="flat">
              <a:noFill/>
              <a:prstDash val="solid"/>
              <a:miter/>
            </a:ln>
          </p:spPr>
          <p:txBody>
            <a:bodyPr wrap="square" rtlCol="0" anchor="ctr">
              <a:noAutofit/>
            </a:bodyPr>
            <a:lstStyle/>
            <a:p>
              <a:endParaRPr lang="en-US"/>
            </a:p>
          </p:txBody>
        </p:sp>
        <p:sp>
          <p:nvSpPr>
            <p:cNvPr id="28" name="Freeform: Shape 139">
              <a:extLst>
                <a:ext uri="{FF2B5EF4-FFF2-40B4-BE49-F238E27FC236}">
                  <a16:creationId xmlns:a16="http://schemas.microsoft.com/office/drawing/2014/main" id="{1C972314-376C-F683-5CAB-E7767716CA9D}"/>
                </a:ext>
              </a:extLst>
            </p:cNvPr>
            <p:cNvSpPr/>
            <p:nvPr/>
          </p:nvSpPr>
          <p:spPr>
            <a:xfrm rot="13146962" flipH="1">
              <a:off x="8571853" y="1263514"/>
              <a:ext cx="1732242" cy="1489291"/>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rgbClr val="FF4CA9"/>
            </a:solidFill>
            <a:ln w="43323" cap="flat">
              <a:noFill/>
              <a:prstDash val="solid"/>
              <a:miter/>
            </a:ln>
          </p:spPr>
          <p:txBody>
            <a:bodyPr wrap="square" rtlCol="0" anchor="ctr">
              <a:noAutofit/>
            </a:bodyPr>
            <a:lstStyle/>
            <a:p>
              <a:endParaRPr lang="en-US"/>
            </a:p>
          </p:txBody>
        </p:sp>
      </p:grpSp>
      <p:sp>
        <p:nvSpPr>
          <p:cNvPr id="80" name="Content Placeholder 79">
            <a:extLst>
              <a:ext uri="{FF2B5EF4-FFF2-40B4-BE49-F238E27FC236}">
                <a16:creationId xmlns:a16="http://schemas.microsoft.com/office/drawing/2014/main" id="{BA7A6B7C-9AF7-F973-3314-CE2340EA514D}"/>
              </a:ext>
            </a:extLst>
          </p:cNvPr>
          <p:cNvSpPr>
            <a:spLocks noGrp="1"/>
          </p:cNvSpPr>
          <p:nvPr>
            <p:ph idx="1"/>
          </p:nvPr>
        </p:nvSpPr>
        <p:spPr>
          <a:xfrm>
            <a:off x="838200" y="1825625"/>
            <a:ext cx="10939272" cy="4351338"/>
          </a:xfrm>
        </p:spPr>
        <p:txBody>
          <a:bodyPr/>
          <a:lstStyle/>
          <a:p>
            <a:r>
              <a:rPr lang="en-US" altLang="en-US" dirty="0">
                <a:latin typeface="+mj-lt"/>
              </a:rPr>
              <a:t>Use singular nouns.</a:t>
            </a:r>
          </a:p>
          <a:p>
            <a:r>
              <a:rPr lang="en-US" altLang="en-US" dirty="0">
                <a:latin typeface="+mj-lt"/>
              </a:rPr>
              <a:t>It should be descriptive and specific.</a:t>
            </a:r>
          </a:p>
          <a:p>
            <a:pPr lvl="1"/>
            <a:r>
              <a:rPr lang="en-US" altLang="en-US" dirty="0">
                <a:latin typeface="+mj-lt"/>
              </a:rPr>
              <a:t>For example, PURCHASE_ORDER and CUSTOMER_ORDER cannot be named ORDER1 and ORDER2.</a:t>
            </a:r>
          </a:p>
          <a:p>
            <a:r>
              <a:rPr lang="en-US" altLang="en-US" dirty="0">
                <a:latin typeface="+mj-lt"/>
              </a:rPr>
              <a:t>It should be concise.</a:t>
            </a:r>
          </a:p>
          <a:p>
            <a:pPr lvl="1"/>
            <a:r>
              <a:rPr lang="en-US" altLang="en-US" dirty="0">
                <a:latin typeface="+mj-lt"/>
              </a:rPr>
              <a:t>For example, </a:t>
            </a:r>
            <a:r>
              <a:rPr lang="en-US" altLang="en-US" sz="2300" dirty="0">
                <a:latin typeface="+mj-lt"/>
              </a:rPr>
              <a:t>REGISTRATION_FOR_STUDENT_IN_CLASS</a:t>
            </a:r>
          </a:p>
          <a:p>
            <a:r>
              <a:rPr lang="en-US" altLang="en-US" dirty="0">
                <a:latin typeface="+mj-lt"/>
              </a:rPr>
              <a:t>The event’s entity type should be named for the event’s result, not the event’s activity or process. </a:t>
            </a:r>
          </a:p>
          <a:p>
            <a:pPr lvl="1"/>
            <a:r>
              <a:rPr lang="en-US" altLang="en-US" sz="2500" dirty="0">
                <a:latin typeface="+mj-lt"/>
              </a:rPr>
              <a:t>For example, a project manager assigning an employee to work on a project should be named  ASSIGNMENT.</a:t>
            </a:r>
          </a:p>
          <a:p>
            <a:endParaRPr lang="en-US" dirty="0">
              <a:latin typeface="+mj-lt"/>
            </a:endParaRPr>
          </a:p>
        </p:txBody>
      </p:sp>
    </p:spTree>
    <p:extLst>
      <p:ext uri="{BB962C8B-B14F-4D97-AF65-F5344CB8AC3E}">
        <p14:creationId xmlns:p14="http://schemas.microsoft.com/office/powerpoint/2010/main" val="3930276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Attribute</a:t>
            </a:r>
          </a:p>
        </p:txBody>
      </p:sp>
      <p:sp>
        <p:nvSpPr>
          <p:cNvPr id="80" name="Content Placeholder 79">
            <a:extLst>
              <a:ext uri="{FF2B5EF4-FFF2-40B4-BE49-F238E27FC236}">
                <a16:creationId xmlns:a16="http://schemas.microsoft.com/office/drawing/2014/main" id="{BA7A6B7C-9AF7-F973-3314-CE2340EA514D}"/>
              </a:ext>
            </a:extLst>
          </p:cNvPr>
          <p:cNvSpPr>
            <a:spLocks noGrp="1"/>
          </p:cNvSpPr>
          <p:nvPr>
            <p:ph idx="1"/>
          </p:nvPr>
        </p:nvSpPr>
        <p:spPr/>
        <p:txBody>
          <a:bodyPr>
            <a:normAutofit lnSpcReduction="10000"/>
          </a:bodyPr>
          <a:lstStyle/>
          <a:p>
            <a:r>
              <a:rPr lang="en-US" altLang="en-US" b="1" dirty="0">
                <a:latin typeface="+mj-lt"/>
              </a:rPr>
              <a:t>Simple vs. Composite Attribute</a:t>
            </a:r>
          </a:p>
          <a:p>
            <a:pPr lvl="1"/>
            <a:r>
              <a:rPr lang="en-US" altLang="en-US" dirty="0">
                <a:latin typeface="+mj-lt"/>
              </a:rPr>
              <a:t>Simple attribute – cannot be broken into smaller components</a:t>
            </a:r>
          </a:p>
          <a:p>
            <a:pPr lvl="1"/>
            <a:r>
              <a:rPr lang="en-US" altLang="en-US" dirty="0">
                <a:latin typeface="+mj-lt"/>
              </a:rPr>
              <a:t>Composite attribute – can break into smaller components</a:t>
            </a:r>
          </a:p>
          <a:p>
            <a:r>
              <a:rPr lang="en-US" altLang="en-US" b="1" dirty="0">
                <a:latin typeface="+mj-lt"/>
              </a:rPr>
              <a:t>Single-Valued vs. Multivalued Attribute</a:t>
            </a:r>
          </a:p>
          <a:p>
            <a:pPr lvl="1"/>
            <a:r>
              <a:rPr lang="en-US" altLang="en-US" dirty="0">
                <a:latin typeface="+mj-lt"/>
              </a:rPr>
              <a:t>Single-Valued – each of the attributes has one value</a:t>
            </a:r>
          </a:p>
          <a:p>
            <a:pPr lvl="1"/>
            <a:r>
              <a:rPr lang="en-US" altLang="en-US" dirty="0">
                <a:latin typeface="+mj-lt"/>
              </a:rPr>
              <a:t>Multivalued – attribute more than one value</a:t>
            </a:r>
          </a:p>
          <a:p>
            <a:r>
              <a:rPr lang="en-US" altLang="en-US" b="1" dirty="0">
                <a:latin typeface="+mj-lt"/>
              </a:rPr>
              <a:t>Stored vs. Derived Attributes</a:t>
            </a:r>
          </a:p>
          <a:p>
            <a:pPr lvl="1"/>
            <a:r>
              <a:rPr lang="en-US" altLang="en-US" dirty="0">
                <a:latin typeface="+mj-lt"/>
              </a:rPr>
              <a:t>Stored attribute – data input or set</a:t>
            </a:r>
          </a:p>
          <a:p>
            <a:pPr lvl="1"/>
            <a:r>
              <a:rPr lang="en-US" altLang="en-US" dirty="0">
                <a:latin typeface="+mj-lt"/>
              </a:rPr>
              <a:t>Derived Attribute – attribute whose values can be calculated from related attribute values. </a:t>
            </a:r>
          </a:p>
          <a:p>
            <a:r>
              <a:rPr lang="en-US" altLang="en-US" b="1" dirty="0">
                <a:latin typeface="+mj-lt"/>
              </a:rPr>
              <a:t>Identifier Attributes</a:t>
            </a:r>
          </a:p>
          <a:p>
            <a:endParaRPr lang="en-US" dirty="0"/>
          </a:p>
        </p:txBody>
      </p:sp>
    </p:spTree>
    <p:extLst>
      <p:ext uri="{BB962C8B-B14F-4D97-AF65-F5344CB8AC3E}">
        <p14:creationId xmlns:p14="http://schemas.microsoft.com/office/powerpoint/2010/main" val="1721625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An Example of Composite Attribute</a:t>
            </a:r>
          </a:p>
        </p:txBody>
      </p:sp>
      <p:pic>
        <p:nvPicPr>
          <p:cNvPr id="2" name="Picture 4" descr="mcf_3">
            <a:extLst>
              <a:ext uri="{FF2B5EF4-FFF2-40B4-BE49-F238E27FC236}">
                <a16:creationId xmlns:a16="http://schemas.microsoft.com/office/drawing/2014/main" id="{974027E6-705E-B865-A91C-CAC288CFE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81201"/>
            <a:ext cx="8610600" cy="375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5">
            <a:extLst>
              <a:ext uri="{FF2B5EF4-FFF2-40B4-BE49-F238E27FC236}">
                <a16:creationId xmlns:a16="http://schemas.microsoft.com/office/drawing/2014/main" id="{3D3D4126-30E2-9142-3905-E61CC35A17DF}"/>
              </a:ext>
            </a:extLst>
          </p:cNvPr>
          <p:cNvSpPr txBox="1">
            <a:spLocks noChangeArrowheads="1"/>
          </p:cNvSpPr>
          <p:nvPr/>
        </p:nvSpPr>
        <p:spPr bwMode="auto">
          <a:xfrm>
            <a:off x="2133601" y="2133601"/>
            <a:ext cx="26066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2400" b="1" dirty="0">
                <a:latin typeface="+mj-lt"/>
              </a:rPr>
              <a:t>An attribute can be broken into smaller components</a:t>
            </a:r>
          </a:p>
        </p:txBody>
      </p:sp>
    </p:spTree>
    <p:extLst>
      <p:ext uri="{BB962C8B-B14F-4D97-AF65-F5344CB8AC3E}">
        <p14:creationId xmlns:p14="http://schemas.microsoft.com/office/powerpoint/2010/main" val="1251137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E07AEE69-88C4-7225-B58B-5B72AC840F24}"/>
              </a:ext>
            </a:extLst>
          </p:cNvPr>
          <p:cNvSpPr>
            <a:spLocks noChangeArrowheads="1"/>
          </p:cNvSpPr>
          <p:nvPr/>
        </p:nvSpPr>
        <p:spPr bwMode="auto">
          <a:xfrm>
            <a:off x="2194560" y="304801"/>
            <a:ext cx="8168640" cy="95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800" dirty="0">
                <a:solidFill>
                  <a:srgbClr val="000000"/>
                </a:solidFill>
                <a:latin typeface="+mj-lt"/>
              </a:rPr>
              <a:t>An entity with a multivalued attribute (Skill) and derived attribute (</a:t>
            </a:r>
            <a:r>
              <a:rPr lang="en-US" altLang="en-US" sz="2800" dirty="0" err="1">
                <a:solidFill>
                  <a:srgbClr val="000000"/>
                </a:solidFill>
                <a:latin typeface="+mj-lt"/>
              </a:rPr>
              <a:t>Years_Employed</a:t>
            </a:r>
            <a:r>
              <a:rPr lang="en-US" altLang="en-US" sz="2800" dirty="0">
                <a:solidFill>
                  <a:srgbClr val="000000"/>
                </a:solidFill>
                <a:latin typeface="+mj-lt"/>
              </a:rPr>
              <a:t>)</a:t>
            </a:r>
          </a:p>
        </p:txBody>
      </p:sp>
      <p:pic>
        <p:nvPicPr>
          <p:cNvPr id="4" name="Picture 4" descr="mcf_3">
            <a:extLst>
              <a:ext uri="{FF2B5EF4-FFF2-40B4-BE49-F238E27FC236}">
                <a16:creationId xmlns:a16="http://schemas.microsoft.com/office/drawing/2014/main" id="{92BE3DC7-DE4A-C41D-4DA1-720F5459C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560" y="1724648"/>
            <a:ext cx="7947866" cy="401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FE90CFE2-D547-C476-57E3-95A1F5E977C0}"/>
              </a:ext>
            </a:extLst>
          </p:cNvPr>
          <p:cNvGrpSpPr>
            <a:grpSpLocks/>
          </p:cNvGrpSpPr>
          <p:nvPr/>
        </p:nvGrpSpPr>
        <p:grpSpPr bwMode="auto">
          <a:xfrm>
            <a:off x="2194560" y="3820614"/>
            <a:ext cx="3674968" cy="1887497"/>
            <a:chOff x="288" y="2736"/>
            <a:chExt cx="2397" cy="1340"/>
          </a:xfrm>
        </p:grpSpPr>
        <p:sp>
          <p:nvSpPr>
            <p:cNvPr id="9" name="Text Box 6">
              <a:extLst>
                <a:ext uri="{FF2B5EF4-FFF2-40B4-BE49-F238E27FC236}">
                  <a16:creationId xmlns:a16="http://schemas.microsoft.com/office/drawing/2014/main" id="{E5FF3F50-92C2-A11C-0969-8958A77A7C2E}"/>
                </a:ext>
              </a:extLst>
            </p:cNvPr>
            <p:cNvSpPr txBox="1">
              <a:spLocks noChangeArrowheads="1"/>
            </p:cNvSpPr>
            <p:nvPr/>
          </p:nvSpPr>
          <p:spPr bwMode="auto">
            <a:xfrm>
              <a:off x="288" y="3552"/>
              <a:ext cx="2397"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400">
                  <a:latin typeface="+mj-lt"/>
                </a:rPr>
                <a:t>Derived </a:t>
              </a:r>
            </a:p>
            <a:p>
              <a:pPr>
                <a:spcBef>
                  <a:spcPct val="0"/>
                </a:spcBef>
                <a:buClrTx/>
                <a:buSzTx/>
                <a:buFontTx/>
                <a:buNone/>
              </a:pPr>
              <a:r>
                <a:rPr lang="en-US" altLang="en-US" sz="1800">
                  <a:latin typeface="+mj-lt"/>
                </a:rPr>
                <a:t>from date employed and current date</a:t>
              </a:r>
              <a:endParaRPr lang="en-US" altLang="en-US" sz="2400">
                <a:latin typeface="+mj-lt"/>
              </a:endParaRPr>
            </a:p>
          </p:txBody>
        </p:sp>
        <p:sp>
          <p:nvSpPr>
            <p:cNvPr id="10" name="Line 7">
              <a:extLst>
                <a:ext uri="{FF2B5EF4-FFF2-40B4-BE49-F238E27FC236}">
                  <a16:creationId xmlns:a16="http://schemas.microsoft.com/office/drawing/2014/main" id="{30328CC8-044B-96E7-FD23-B0375B34A9C9}"/>
                </a:ext>
              </a:extLst>
            </p:cNvPr>
            <p:cNvSpPr>
              <a:spLocks noChangeShapeType="1"/>
            </p:cNvSpPr>
            <p:nvPr/>
          </p:nvSpPr>
          <p:spPr bwMode="auto">
            <a:xfrm flipV="1">
              <a:off x="864" y="2736"/>
              <a:ext cx="144" cy="816"/>
            </a:xfrm>
            <a:prstGeom prst="line">
              <a:avLst/>
            </a:prstGeom>
            <a:noFill/>
            <a:ln w="19050">
              <a:solidFill>
                <a:srgbClr val="FF0000"/>
              </a:solidFill>
              <a:round/>
              <a:headEnd type="oval"/>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grpSp>
      <p:grpSp>
        <p:nvGrpSpPr>
          <p:cNvPr id="6" name="Group 8">
            <a:extLst>
              <a:ext uri="{FF2B5EF4-FFF2-40B4-BE49-F238E27FC236}">
                <a16:creationId xmlns:a16="http://schemas.microsoft.com/office/drawing/2014/main" id="{9C5D2DCB-A247-65A3-11A0-61797A18E89C}"/>
              </a:ext>
            </a:extLst>
          </p:cNvPr>
          <p:cNvGrpSpPr>
            <a:grpSpLocks/>
          </p:cNvGrpSpPr>
          <p:nvPr/>
        </p:nvGrpSpPr>
        <p:grpSpPr bwMode="auto">
          <a:xfrm>
            <a:off x="7493138" y="3955838"/>
            <a:ext cx="2528171" cy="1911268"/>
            <a:chOff x="288" y="2736"/>
            <a:chExt cx="1649" cy="1870"/>
          </a:xfrm>
        </p:grpSpPr>
        <p:sp>
          <p:nvSpPr>
            <p:cNvPr id="7" name="Text Box 9">
              <a:extLst>
                <a:ext uri="{FF2B5EF4-FFF2-40B4-BE49-F238E27FC236}">
                  <a16:creationId xmlns:a16="http://schemas.microsoft.com/office/drawing/2014/main" id="{1EE2D562-B2CA-EF1F-39D0-5F4DF8EF4E56}"/>
                </a:ext>
              </a:extLst>
            </p:cNvPr>
            <p:cNvSpPr txBox="1">
              <a:spLocks noChangeArrowheads="1"/>
            </p:cNvSpPr>
            <p:nvPr/>
          </p:nvSpPr>
          <p:spPr bwMode="auto">
            <a:xfrm>
              <a:off x="288" y="3552"/>
              <a:ext cx="1649"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400" dirty="0">
                  <a:latin typeface="+mj-lt"/>
                </a:rPr>
                <a:t>Multivalued:</a:t>
              </a:r>
              <a:r>
                <a:rPr lang="en-US" altLang="en-US" sz="2000" dirty="0">
                  <a:latin typeface="+mj-lt"/>
                </a:rPr>
                <a:t> </a:t>
              </a:r>
            </a:p>
            <a:p>
              <a:pPr>
                <a:spcBef>
                  <a:spcPct val="0"/>
                </a:spcBef>
                <a:buClrTx/>
                <a:buSzTx/>
                <a:buFontTx/>
                <a:buNone/>
              </a:pPr>
              <a:r>
                <a:rPr lang="en-US" altLang="en-US" sz="2000" dirty="0">
                  <a:latin typeface="+mj-lt"/>
                </a:rPr>
                <a:t>an employee can have </a:t>
              </a:r>
            </a:p>
            <a:p>
              <a:pPr>
                <a:spcBef>
                  <a:spcPct val="0"/>
                </a:spcBef>
                <a:buClrTx/>
                <a:buSzTx/>
                <a:buFontTx/>
                <a:buNone/>
              </a:pPr>
              <a:r>
                <a:rPr lang="en-US" altLang="en-US" sz="2000" dirty="0">
                  <a:latin typeface="+mj-lt"/>
                </a:rPr>
                <a:t>more than one skill</a:t>
              </a:r>
            </a:p>
          </p:txBody>
        </p:sp>
        <p:sp>
          <p:nvSpPr>
            <p:cNvPr id="8" name="Line 10">
              <a:extLst>
                <a:ext uri="{FF2B5EF4-FFF2-40B4-BE49-F238E27FC236}">
                  <a16:creationId xmlns:a16="http://schemas.microsoft.com/office/drawing/2014/main" id="{443CAC57-1339-91EF-4A88-24B7643A9311}"/>
                </a:ext>
              </a:extLst>
            </p:cNvPr>
            <p:cNvSpPr>
              <a:spLocks noChangeShapeType="1"/>
            </p:cNvSpPr>
            <p:nvPr/>
          </p:nvSpPr>
          <p:spPr bwMode="auto">
            <a:xfrm flipV="1">
              <a:off x="864" y="2736"/>
              <a:ext cx="144" cy="816"/>
            </a:xfrm>
            <a:prstGeom prst="line">
              <a:avLst/>
            </a:prstGeom>
            <a:noFill/>
            <a:ln w="19050">
              <a:solidFill>
                <a:srgbClr val="FF0000"/>
              </a:solidFill>
              <a:round/>
              <a:headEnd type="oval"/>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grpSp>
    </p:spTree>
    <p:extLst>
      <p:ext uri="{BB962C8B-B14F-4D97-AF65-F5344CB8AC3E}">
        <p14:creationId xmlns:p14="http://schemas.microsoft.com/office/powerpoint/2010/main" val="2372956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Identifier (Key)</a:t>
            </a:r>
          </a:p>
        </p:txBody>
      </p:sp>
      <p:sp>
        <p:nvSpPr>
          <p:cNvPr id="80" name="Content Placeholder 79">
            <a:extLst>
              <a:ext uri="{FF2B5EF4-FFF2-40B4-BE49-F238E27FC236}">
                <a16:creationId xmlns:a16="http://schemas.microsoft.com/office/drawing/2014/main" id="{BA7A6B7C-9AF7-F973-3314-CE2340EA514D}"/>
              </a:ext>
            </a:extLst>
          </p:cNvPr>
          <p:cNvSpPr>
            <a:spLocks noGrp="1"/>
          </p:cNvSpPr>
          <p:nvPr>
            <p:ph idx="1"/>
          </p:nvPr>
        </p:nvSpPr>
        <p:spPr>
          <a:xfrm>
            <a:off x="838200" y="1825625"/>
            <a:ext cx="10515600" cy="2746375"/>
          </a:xfrm>
        </p:spPr>
        <p:txBody>
          <a:bodyPr/>
          <a:lstStyle/>
          <a:p>
            <a:pPr eaLnBrk="1" hangingPunct="1"/>
            <a:r>
              <a:rPr lang="en-US" altLang="en-US" dirty="0">
                <a:latin typeface="+mj-lt"/>
              </a:rPr>
              <a:t>Identifier (Primary Key) - An attribute (or combination of attributes) that uniquely identifies individual instances of an entity type</a:t>
            </a:r>
          </a:p>
          <a:p>
            <a:pPr eaLnBrk="1" hangingPunct="1"/>
            <a:r>
              <a:rPr lang="en-US" altLang="en-US" dirty="0">
                <a:latin typeface="+mj-lt"/>
              </a:rPr>
              <a:t>Composite Identifier – an identifier that consists of a composite attribute. </a:t>
            </a:r>
          </a:p>
          <a:p>
            <a:pPr eaLnBrk="1" hangingPunct="1"/>
            <a:r>
              <a:rPr lang="en-US" altLang="en-US" dirty="0">
                <a:latin typeface="+mj-lt"/>
              </a:rPr>
              <a:t>Candidate Key – an attribute that could be a key…satisfies the requirements for being a key</a:t>
            </a:r>
          </a:p>
        </p:txBody>
      </p:sp>
      <p:pic>
        <p:nvPicPr>
          <p:cNvPr id="4098" name="Picture 2" descr="Database Keys Explained | Primary Key, Foreign Key, Key Types In DBMS">
            <a:extLst>
              <a:ext uri="{FF2B5EF4-FFF2-40B4-BE49-F238E27FC236}">
                <a16:creationId xmlns:a16="http://schemas.microsoft.com/office/drawing/2014/main" id="{3D689217-624D-D2C9-0663-2CB983D081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485" t="28784" r="37931" b="32014"/>
          <a:stretch/>
        </p:blipFill>
        <p:spPr bwMode="auto">
          <a:xfrm>
            <a:off x="9622536" y="4152702"/>
            <a:ext cx="1862328" cy="1928057"/>
          </a:xfrm>
          <a:prstGeom prst="rect">
            <a:avLst/>
          </a:prstGeom>
          <a:noFill/>
          <a:effectLst>
            <a:glow>
              <a:schemeClr val="accent1"/>
            </a:glow>
            <a:softEdge rad="334615"/>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90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B1CD59A-D142-89DB-8DCD-97DEB61A0A15}"/>
              </a:ext>
            </a:extLst>
          </p:cNvPr>
          <p:cNvGrpSpPr/>
          <p:nvPr/>
        </p:nvGrpSpPr>
        <p:grpSpPr>
          <a:xfrm>
            <a:off x="4388435" y="1099431"/>
            <a:ext cx="7441805" cy="4801543"/>
            <a:chOff x="3652454" y="427040"/>
            <a:chExt cx="7441805" cy="4801543"/>
          </a:xfrm>
        </p:grpSpPr>
        <p:grpSp>
          <p:nvGrpSpPr>
            <p:cNvPr id="44" name="Group 43">
              <a:extLst>
                <a:ext uri="{FF2B5EF4-FFF2-40B4-BE49-F238E27FC236}">
                  <a16:creationId xmlns:a16="http://schemas.microsoft.com/office/drawing/2014/main" id="{181B6F7C-8047-77E7-9B3E-EC4ADBD0A7A9}"/>
                </a:ext>
              </a:extLst>
            </p:cNvPr>
            <p:cNvGrpSpPr/>
            <p:nvPr/>
          </p:nvGrpSpPr>
          <p:grpSpPr>
            <a:xfrm flipH="1">
              <a:off x="3652454" y="427040"/>
              <a:ext cx="7441805" cy="4801543"/>
              <a:chOff x="1070741" y="2355612"/>
              <a:chExt cx="3613027" cy="2331169"/>
            </a:xfrm>
          </p:grpSpPr>
          <p:sp>
            <p:nvSpPr>
              <p:cNvPr id="61" name="Freeform 2">
                <a:extLst>
                  <a:ext uri="{FF2B5EF4-FFF2-40B4-BE49-F238E27FC236}">
                    <a16:creationId xmlns:a16="http://schemas.microsoft.com/office/drawing/2014/main" id="{9717FA37-9C5B-6648-701F-762C137349B5}"/>
                  </a:ext>
                </a:extLst>
              </p:cNvPr>
              <p:cNvSpPr/>
              <p:nvPr/>
            </p:nvSpPr>
            <p:spPr>
              <a:xfrm>
                <a:off x="2216184" y="2716811"/>
                <a:ext cx="2467584" cy="1722768"/>
              </a:xfrm>
              <a:custGeom>
                <a:avLst/>
                <a:gdLst>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141514 w 4637314"/>
                  <a:gd name="connsiteY4" fmla="*/ 304800 h 2906486"/>
                  <a:gd name="connsiteX5" fmla="*/ 0 w 4637314"/>
                  <a:gd name="connsiteY5" fmla="*/ 468086 h 2906486"/>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0 w 4637314"/>
                  <a:gd name="connsiteY0" fmla="*/ 468086 h 2906486"/>
                  <a:gd name="connsiteX1" fmla="*/ 13507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13023 w 4650337"/>
                  <a:gd name="connsiteY0" fmla="*/ 468086 h 2915120"/>
                  <a:gd name="connsiteX1" fmla="*/ 626 w 4650337"/>
                  <a:gd name="connsiteY1" fmla="*/ 2915120 h 2915120"/>
                  <a:gd name="connsiteX2" fmla="*/ 4650337 w 4650337"/>
                  <a:gd name="connsiteY2" fmla="*/ 2862943 h 2915120"/>
                  <a:gd name="connsiteX3" fmla="*/ 742366 w 4650337"/>
                  <a:gd name="connsiteY3" fmla="*/ 0 h 2915120"/>
                  <a:gd name="connsiteX4" fmla="*/ 13023 w 4650337"/>
                  <a:gd name="connsiteY4" fmla="*/ 468086 h 2915120"/>
                  <a:gd name="connsiteX0" fmla="*/ 13023 w 4417204"/>
                  <a:gd name="connsiteY0" fmla="*/ 468086 h 2915120"/>
                  <a:gd name="connsiteX1" fmla="*/ 626 w 4417204"/>
                  <a:gd name="connsiteY1" fmla="*/ 2915120 h 2915120"/>
                  <a:gd name="connsiteX2" fmla="*/ 4417204 w 4417204"/>
                  <a:gd name="connsiteY2" fmla="*/ 2871577 h 2915120"/>
                  <a:gd name="connsiteX3" fmla="*/ 742366 w 4417204"/>
                  <a:gd name="connsiteY3" fmla="*/ 0 h 2915120"/>
                  <a:gd name="connsiteX4" fmla="*/ 13023 w 4417204"/>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37" h="2915120">
                    <a:moveTo>
                      <a:pt x="13023" y="468086"/>
                    </a:moveTo>
                    <a:cubicBezTo>
                      <a:pt x="17525" y="1280886"/>
                      <a:pt x="-3876" y="2102320"/>
                      <a:pt x="626" y="2915120"/>
                    </a:cubicBezTo>
                    <a:lnTo>
                      <a:pt x="4175437" y="2897481"/>
                    </a:lnTo>
                    <a:lnTo>
                      <a:pt x="742366" y="0"/>
                    </a:lnTo>
                    <a:lnTo>
                      <a:pt x="13023" y="468086"/>
                    </a:lnTo>
                    <a:close/>
                  </a:path>
                </a:pathLst>
              </a:custGeom>
              <a:gradFill>
                <a:gsLst>
                  <a:gs pos="0">
                    <a:schemeClr val="bg1">
                      <a:alpha val="20000"/>
                    </a:schemeClr>
                  </a:gs>
                  <a:gs pos="27000">
                    <a:schemeClr val="bg1">
                      <a:alpha val="80000"/>
                    </a:schemeClr>
                  </a:gs>
                  <a:gs pos="100000">
                    <a:schemeClr val="accent6">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nvGrpSpPr>
              <p:cNvPr id="62" name="Group 61">
                <a:extLst>
                  <a:ext uri="{FF2B5EF4-FFF2-40B4-BE49-F238E27FC236}">
                    <a16:creationId xmlns:a16="http://schemas.microsoft.com/office/drawing/2014/main" id="{4B994609-DD4A-A95A-412B-EADFAEC5434A}"/>
                  </a:ext>
                </a:extLst>
              </p:cNvPr>
              <p:cNvGrpSpPr/>
              <p:nvPr/>
            </p:nvGrpSpPr>
            <p:grpSpPr>
              <a:xfrm rot="3660000">
                <a:off x="1772640" y="2273771"/>
                <a:ext cx="112390" cy="1065317"/>
                <a:chOff x="1039691" y="2468855"/>
                <a:chExt cx="190176" cy="1802639"/>
              </a:xfrm>
            </p:grpSpPr>
            <p:sp>
              <p:nvSpPr>
                <p:cNvPr id="71" name="Rectangle 70">
                  <a:extLst>
                    <a:ext uri="{FF2B5EF4-FFF2-40B4-BE49-F238E27FC236}">
                      <a16:creationId xmlns:a16="http://schemas.microsoft.com/office/drawing/2014/main" id="{D9B8AF03-C59E-5062-73FC-4509CE8F5196}"/>
                    </a:ext>
                  </a:extLst>
                </p:cNvPr>
                <p:cNvSpPr/>
                <p:nvPr/>
              </p:nvSpPr>
              <p:spPr>
                <a:xfrm>
                  <a:off x="1039691" y="2471295"/>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Rectangle 71">
                  <a:extLst>
                    <a:ext uri="{FF2B5EF4-FFF2-40B4-BE49-F238E27FC236}">
                      <a16:creationId xmlns:a16="http://schemas.microsoft.com/office/drawing/2014/main" id="{9F85F653-275F-3DD7-03A1-35DC2D99BB90}"/>
                    </a:ext>
                  </a:extLst>
                </p:cNvPr>
                <p:cNvSpPr/>
                <p:nvPr/>
              </p:nvSpPr>
              <p:spPr>
                <a:xfrm>
                  <a:off x="1157859" y="2468855"/>
                  <a:ext cx="72008" cy="1800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3" name="Group 62">
                <a:extLst>
                  <a:ext uri="{FF2B5EF4-FFF2-40B4-BE49-F238E27FC236}">
                    <a16:creationId xmlns:a16="http://schemas.microsoft.com/office/drawing/2014/main" id="{83413D6B-A556-618B-A59C-249F2C5E12E6}"/>
                  </a:ext>
                </a:extLst>
              </p:cNvPr>
              <p:cNvGrpSpPr/>
              <p:nvPr/>
            </p:nvGrpSpPr>
            <p:grpSpPr>
              <a:xfrm>
                <a:off x="1314845" y="3097544"/>
                <a:ext cx="136170" cy="1065354"/>
                <a:chOff x="1093356" y="2490394"/>
                <a:chExt cx="230413" cy="1802702"/>
              </a:xfrm>
            </p:grpSpPr>
            <p:sp>
              <p:nvSpPr>
                <p:cNvPr id="69" name="Rectangle 68">
                  <a:extLst>
                    <a:ext uri="{FF2B5EF4-FFF2-40B4-BE49-F238E27FC236}">
                      <a16:creationId xmlns:a16="http://schemas.microsoft.com/office/drawing/2014/main" id="{8B3FADFF-9965-1A50-47A6-35EB8E906C52}"/>
                    </a:ext>
                  </a:extLst>
                </p:cNvPr>
                <p:cNvSpPr/>
                <p:nvPr/>
              </p:nvSpPr>
              <p:spPr>
                <a:xfrm>
                  <a:off x="1093356" y="2492897"/>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Rectangle 69">
                  <a:extLst>
                    <a:ext uri="{FF2B5EF4-FFF2-40B4-BE49-F238E27FC236}">
                      <a16:creationId xmlns:a16="http://schemas.microsoft.com/office/drawing/2014/main" id="{B3B7C922-8CB1-61B6-FCD3-4EA5D6186172}"/>
                    </a:ext>
                  </a:extLst>
                </p:cNvPr>
                <p:cNvSpPr/>
                <p:nvPr/>
              </p:nvSpPr>
              <p:spPr>
                <a:xfrm>
                  <a:off x="1251762" y="2490394"/>
                  <a:ext cx="72007"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4" name="Group 63">
                <a:extLst>
                  <a:ext uri="{FF2B5EF4-FFF2-40B4-BE49-F238E27FC236}">
                    <a16:creationId xmlns:a16="http://schemas.microsoft.com/office/drawing/2014/main" id="{568A89EE-B928-1D8F-0FA3-25030CBF773B}"/>
                  </a:ext>
                </a:extLst>
              </p:cNvPr>
              <p:cNvGrpSpPr/>
              <p:nvPr/>
            </p:nvGrpSpPr>
            <p:grpSpPr>
              <a:xfrm>
                <a:off x="1243434" y="2957732"/>
                <a:ext cx="279625" cy="279625"/>
                <a:chOff x="3275856" y="4077072"/>
                <a:chExt cx="504056" cy="504056"/>
              </a:xfrm>
            </p:grpSpPr>
            <p:sp>
              <p:nvSpPr>
                <p:cNvPr id="67" name="Oval 66">
                  <a:extLst>
                    <a:ext uri="{FF2B5EF4-FFF2-40B4-BE49-F238E27FC236}">
                      <a16:creationId xmlns:a16="http://schemas.microsoft.com/office/drawing/2014/main" id="{7FD7749D-2B2E-B50F-D4FB-E897BD477884}"/>
                    </a:ext>
                  </a:extLst>
                </p:cNvPr>
                <p:cNvSpPr/>
                <p:nvPr/>
              </p:nvSpPr>
              <p:spPr>
                <a:xfrm>
                  <a:off x="3275856" y="4077072"/>
                  <a:ext cx="504056" cy="50405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32DAA6F0-FD1A-0E6F-93A4-E41ED5956DB3}"/>
                    </a:ext>
                  </a:extLst>
                </p:cNvPr>
                <p:cNvSpPr/>
                <p:nvPr/>
              </p:nvSpPr>
              <p:spPr>
                <a:xfrm>
                  <a:off x="3375484" y="41767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5" name="Rounded Rectangle 14">
                <a:extLst>
                  <a:ext uri="{FF2B5EF4-FFF2-40B4-BE49-F238E27FC236}">
                    <a16:creationId xmlns:a16="http://schemas.microsoft.com/office/drawing/2014/main" id="{A538B2B9-CAFC-324D-1AB0-E1D0B50DBF14}"/>
                  </a:ext>
                </a:extLst>
              </p:cNvPr>
              <p:cNvSpPr/>
              <p:nvPr/>
            </p:nvSpPr>
            <p:spPr>
              <a:xfrm rot="19957432">
                <a:off x="2045380" y="2355612"/>
                <a:ext cx="598917" cy="568478"/>
              </a:xfrm>
              <a:custGeom>
                <a:avLst/>
                <a:gdLst>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917" h="568478">
                    <a:moveTo>
                      <a:pt x="298603" y="2"/>
                    </a:moveTo>
                    <a:cubicBezTo>
                      <a:pt x="324583" y="-145"/>
                      <a:pt x="350602" y="6408"/>
                      <a:pt x="373918" y="19676"/>
                    </a:cubicBezTo>
                    <a:cubicBezTo>
                      <a:pt x="421176" y="46569"/>
                      <a:pt x="449886" y="96804"/>
                      <a:pt x="448829" y="150752"/>
                    </a:cubicBezTo>
                    <a:lnTo>
                      <a:pt x="446328" y="150767"/>
                    </a:lnTo>
                    <a:lnTo>
                      <a:pt x="446328" y="252762"/>
                    </a:lnTo>
                    <a:lnTo>
                      <a:pt x="446478" y="252762"/>
                    </a:lnTo>
                    <a:lnTo>
                      <a:pt x="598917" y="565068"/>
                    </a:lnTo>
                    <a:lnTo>
                      <a:pt x="0" y="568478"/>
                    </a:lnTo>
                    <a:lnTo>
                      <a:pt x="142510" y="252762"/>
                    </a:lnTo>
                    <a:lnTo>
                      <a:pt x="143217" y="252762"/>
                    </a:lnTo>
                    <a:lnTo>
                      <a:pt x="143217" y="134244"/>
                    </a:lnTo>
                    <a:cubicBezTo>
                      <a:pt x="143445" y="138297"/>
                      <a:pt x="164730" y="39613"/>
                      <a:pt x="223520" y="20528"/>
                    </a:cubicBezTo>
                    <a:cubicBezTo>
                      <a:pt x="249418" y="-1846"/>
                      <a:pt x="272623" y="149"/>
                      <a:pt x="298603" y="2"/>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Diagonal Stripe 65">
                <a:extLst>
                  <a:ext uri="{FF2B5EF4-FFF2-40B4-BE49-F238E27FC236}">
                    <a16:creationId xmlns:a16="http://schemas.microsoft.com/office/drawing/2014/main" id="{6FC1473C-EA1C-0283-1758-02D87D6DF9D2}"/>
                  </a:ext>
                </a:extLst>
              </p:cNvPr>
              <p:cNvSpPr/>
              <p:nvPr/>
            </p:nvSpPr>
            <p:spPr>
              <a:xfrm rot="2700000">
                <a:off x="1070741" y="4062402"/>
                <a:ext cx="624379" cy="624379"/>
              </a:xfrm>
              <a:prstGeom prst="diagStrip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 name="Group 44">
              <a:extLst>
                <a:ext uri="{FF2B5EF4-FFF2-40B4-BE49-F238E27FC236}">
                  <a16:creationId xmlns:a16="http://schemas.microsoft.com/office/drawing/2014/main" id="{29735D44-BBFB-B573-A453-71DF0A0453A1}"/>
                </a:ext>
              </a:extLst>
            </p:cNvPr>
            <p:cNvGrpSpPr/>
            <p:nvPr/>
          </p:nvGrpSpPr>
          <p:grpSpPr>
            <a:xfrm>
              <a:off x="6351424" y="2775180"/>
              <a:ext cx="2122406" cy="1866023"/>
              <a:chOff x="3983887" y="4061275"/>
              <a:chExt cx="2122406" cy="1866023"/>
            </a:xfrm>
          </p:grpSpPr>
          <p:grpSp>
            <p:nvGrpSpPr>
              <p:cNvPr id="46" name="Group 45">
                <a:extLst>
                  <a:ext uri="{FF2B5EF4-FFF2-40B4-BE49-F238E27FC236}">
                    <a16:creationId xmlns:a16="http://schemas.microsoft.com/office/drawing/2014/main" id="{18232126-707C-68FE-DA16-020BC9CEA5B6}"/>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59" name="Freeform 15">
                  <a:extLst>
                    <a:ext uri="{FF2B5EF4-FFF2-40B4-BE49-F238E27FC236}">
                      <a16:creationId xmlns:a16="http://schemas.microsoft.com/office/drawing/2014/main" id="{EE5F086C-2338-ABEF-39D3-CF831AB05180}"/>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0" name="Rectangle 22">
                  <a:extLst>
                    <a:ext uri="{FF2B5EF4-FFF2-40B4-BE49-F238E27FC236}">
                      <a16:creationId xmlns:a16="http://schemas.microsoft.com/office/drawing/2014/main" id="{5B6FA643-B58C-04C2-DB68-B6773C30BAB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 name="Group 46">
                <a:extLst>
                  <a:ext uri="{FF2B5EF4-FFF2-40B4-BE49-F238E27FC236}">
                    <a16:creationId xmlns:a16="http://schemas.microsoft.com/office/drawing/2014/main" id="{BF375A97-299F-BBBE-913F-E140B9FEAF97}"/>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57" name="Freeform 18">
                  <a:extLst>
                    <a:ext uri="{FF2B5EF4-FFF2-40B4-BE49-F238E27FC236}">
                      <a16:creationId xmlns:a16="http://schemas.microsoft.com/office/drawing/2014/main" id="{B484988A-1290-01AA-61FC-CC35A935D0D4}"/>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Freeform 19">
                  <a:extLst>
                    <a:ext uri="{FF2B5EF4-FFF2-40B4-BE49-F238E27FC236}">
                      <a16:creationId xmlns:a16="http://schemas.microsoft.com/office/drawing/2014/main" id="{111A109D-B763-8CA6-FBF0-05227EFDE9C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48" name="Group 47">
                <a:extLst>
                  <a:ext uri="{FF2B5EF4-FFF2-40B4-BE49-F238E27FC236}">
                    <a16:creationId xmlns:a16="http://schemas.microsoft.com/office/drawing/2014/main" id="{1A02C8A1-76E4-319E-2431-6850671C4104}"/>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55" name="Freeform 21">
                  <a:extLst>
                    <a:ext uri="{FF2B5EF4-FFF2-40B4-BE49-F238E27FC236}">
                      <a16:creationId xmlns:a16="http://schemas.microsoft.com/office/drawing/2014/main" id="{FD0E39E0-A14C-0DAF-235C-E77CF80CA832}"/>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6" name="Rectangle 22">
                  <a:extLst>
                    <a:ext uri="{FF2B5EF4-FFF2-40B4-BE49-F238E27FC236}">
                      <a16:creationId xmlns:a16="http://schemas.microsoft.com/office/drawing/2014/main" id="{2AC55C79-CEC5-2D20-41EC-AEF87209DC84}"/>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9" name="Group 48">
                <a:extLst>
                  <a:ext uri="{FF2B5EF4-FFF2-40B4-BE49-F238E27FC236}">
                    <a16:creationId xmlns:a16="http://schemas.microsoft.com/office/drawing/2014/main" id="{6E2774D7-B446-764F-BF49-8FE0195B137C}"/>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53" name="Freeform 52">
                  <a:extLst>
                    <a:ext uri="{FF2B5EF4-FFF2-40B4-BE49-F238E27FC236}">
                      <a16:creationId xmlns:a16="http://schemas.microsoft.com/office/drawing/2014/main" id="{2C194ED8-04C6-6C93-1A35-C1633008C029}"/>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4" name="Rectangle 22">
                  <a:extLst>
                    <a:ext uri="{FF2B5EF4-FFF2-40B4-BE49-F238E27FC236}">
                      <a16:creationId xmlns:a16="http://schemas.microsoft.com/office/drawing/2014/main" id="{81D8B68F-6B24-5BD1-1CD2-3658514BF0CC}"/>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0" name="Group 49">
                <a:extLst>
                  <a:ext uri="{FF2B5EF4-FFF2-40B4-BE49-F238E27FC236}">
                    <a16:creationId xmlns:a16="http://schemas.microsoft.com/office/drawing/2014/main" id="{CC003A50-5DD7-0A0A-947C-9CE9218F9DD7}"/>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51" name="Freeform 27">
                  <a:extLst>
                    <a:ext uri="{FF2B5EF4-FFF2-40B4-BE49-F238E27FC236}">
                      <a16:creationId xmlns:a16="http://schemas.microsoft.com/office/drawing/2014/main" id="{DE2E356A-3D7E-4FB5-EDA5-BE1379061B35}"/>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2" name="Freeform 28">
                  <a:extLst>
                    <a:ext uri="{FF2B5EF4-FFF2-40B4-BE49-F238E27FC236}">
                      <a16:creationId xmlns:a16="http://schemas.microsoft.com/office/drawing/2014/main" id="{9B655D17-3EAC-477E-5D36-346AEE7AA9E8}"/>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grpSp>
      <p:sp>
        <p:nvSpPr>
          <p:cNvPr id="4" name="Title 3">
            <a:extLst>
              <a:ext uri="{FF2B5EF4-FFF2-40B4-BE49-F238E27FC236}">
                <a16:creationId xmlns:a16="http://schemas.microsoft.com/office/drawing/2014/main" id="{29EFEEFA-0D4F-E510-3FCE-D8CF727284A2}"/>
              </a:ext>
            </a:extLst>
          </p:cNvPr>
          <p:cNvSpPr>
            <a:spLocks noGrp="1"/>
          </p:cNvSpPr>
          <p:nvPr>
            <p:ph type="title"/>
          </p:nvPr>
        </p:nvSpPr>
        <p:spPr/>
        <p:txBody>
          <a:bodyPr/>
          <a:lstStyle/>
          <a:p>
            <a:r>
              <a:rPr lang="en-US" dirty="0"/>
              <a:t>Learning Objectives</a:t>
            </a:r>
          </a:p>
        </p:txBody>
      </p:sp>
      <p:grpSp>
        <p:nvGrpSpPr>
          <p:cNvPr id="73" name="Group 72">
            <a:extLst>
              <a:ext uri="{FF2B5EF4-FFF2-40B4-BE49-F238E27FC236}">
                <a16:creationId xmlns:a16="http://schemas.microsoft.com/office/drawing/2014/main" id="{47EBD5C3-A05E-363D-D5AC-286996C0C4E3}"/>
              </a:ext>
            </a:extLst>
          </p:cNvPr>
          <p:cNvGrpSpPr/>
          <p:nvPr/>
        </p:nvGrpSpPr>
        <p:grpSpPr>
          <a:xfrm>
            <a:off x="529000" y="1843398"/>
            <a:ext cx="6454957" cy="1700048"/>
            <a:chOff x="722020" y="2036672"/>
            <a:chExt cx="6454957" cy="1700048"/>
          </a:xfrm>
        </p:grpSpPr>
        <p:sp>
          <p:nvSpPr>
            <p:cNvPr id="11" name="TextBox 10">
              <a:extLst>
                <a:ext uri="{FF2B5EF4-FFF2-40B4-BE49-F238E27FC236}">
                  <a16:creationId xmlns:a16="http://schemas.microsoft.com/office/drawing/2014/main" id="{A0D738D8-98EA-8DFD-AC6D-69A865BA28C3}"/>
                </a:ext>
              </a:extLst>
            </p:cNvPr>
            <p:cNvSpPr txBox="1"/>
            <p:nvPr/>
          </p:nvSpPr>
          <p:spPr>
            <a:xfrm>
              <a:off x="1599892" y="2231510"/>
              <a:ext cx="4827273" cy="461665"/>
            </a:xfrm>
            <a:prstGeom prst="rect">
              <a:avLst/>
            </a:prstGeom>
            <a:noFill/>
          </p:spPr>
          <p:txBody>
            <a:bodyPr wrap="square" rtlCol="0">
              <a:spAutoFit/>
            </a:bodyPr>
            <a:lstStyle/>
            <a:p>
              <a:r>
                <a:rPr lang="en-US" altLang="ko-KR" sz="2400" dirty="0">
                  <a:solidFill>
                    <a:schemeClr val="tx1">
                      <a:lumMod val="75000"/>
                      <a:lumOff val="25000"/>
                    </a:schemeClr>
                  </a:solidFill>
                  <a:latin typeface="+mj-lt"/>
                  <a:cs typeface="Arial" pitchFamily="34" charset="0"/>
                </a:rPr>
                <a:t>Describe the database design stages</a:t>
              </a:r>
            </a:p>
          </p:txBody>
        </p:sp>
        <p:sp>
          <p:nvSpPr>
            <p:cNvPr id="14" name="TextBox 13">
              <a:extLst>
                <a:ext uri="{FF2B5EF4-FFF2-40B4-BE49-F238E27FC236}">
                  <a16:creationId xmlns:a16="http://schemas.microsoft.com/office/drawing/2014/main" id="{FF1BD875-5767-8C30-0E2F-3514CD754012}"/>
                </a:ext>
              </a:extLst>
            </p:cNvPr>
            <p:cNvSpPr txBox="1"/>
            <p:nvPr/>
          </p:nvSpPr>
          <p:spPr>
            <a:xfrm>
              <a:off x="1599893" y="3100584"/>
              <a:ext cx="5577084" cy="461665"/>
            </a:xfrm>
            <a:prstGeom prst="rect">
              <a:avLst/>
            </a:prstGeom>
            <a:noFill/>
          </p:spPr>
          <p:txBody>
            <a:bodyPr wrap="square" rtlCol="0">
              <a:spAutoFit/>
            </a:bodyPr>
            <a:lstStyle/>
            <a:p>
              <a:r>
                <a:rPr lang="en-US" altLang="ko-KR" sz="2400" dirty="0">
                  <a:solidFill>
                    <a:schemeClr val="tx1">
                      <a:lumMod val="75000"/>
                      <a:lumOff val="25000"/>
                    </a:schemeClr>
                  </a:solidFill>
                  <a:latin typeface="+mj-lt"/>
                  <a:cs typeface="Arial" pitchFamily="34" charset="0"/>
                </a:rPr>
                <a:t>Explain the construction of ER Diagram</a:t>
              </a:r>
            </a:p>
          </p:txBody>
        </p:sp>
        <p:grpSp>
          <p:nvGrpSpPr>
            <p:cNvPr id="36" name="Group 35">
              <a:extLst>
                <a:ext uri="{FF2B5EF4-FFF2-40B4-BE49-F238E27FC236}">
                  <a16:creationId xmlns:a16="http://schemas.microsoft.com/office/drawing/2014/main" id="{D5F7C523-1863-B804-6715-B7F393085BC5}"/>
                </a:ext>
              </a:extLst>
            </p:cNvPr>
            <p:cNvGrpSpPr/>
            <p:nvPr/>
          </p:nvGrpSpPr>
          <p:grpSpPr>
            <a:xfrm>
              <a:off x="722020" y="2036672"/>
              <a:ext cx="981106" cy="813495"/>
              <a:chOff x="722020" y="2036672"/>
              <a:chExt cx="981106" cy="813495"/>
            </a:xfrm>
          </p:grpSpPr>
          <p:sp>
            <p:nvSpPr>
              <p:cNvPr id="31" name="Oval 30">
                <a:extLst>
                  <a:ext uri="{FF2B5EF4-FFF2-40B4-BE49-F238E27FC236}">
                    <a16:creationId xmlns:a16="http://schemas.microsoft.com/office/drawing/2014/main" id="{B75D8575-4ADB-BA9F-7E1D-6619F1B293A8}"/>
                  </a:ext>
                </a:extLst>
              </p:cNvPr>
              <p:cNvSpPr/>
              <p:nvPr/>
            </p:nvSpPr>
            <p:spPr>
              <a:xfrm>
                <a:off x="805826" y="2036672"/>
                <a:ext cx="813495" cy="8134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6BB5D7CA-B650-5415-A487-8C1C0806B3D8}"/>
                  </a:ext>
                </a:extLst>
              </p:cNvPr>
              <p:cNvSpPr txBox="1"/>
              <p:nvPr/>
            </p:nvSpPr>
            <p:spPr>
              <a:xfrm>
                <a:off x="722020" y="2133857"/>
                <a:ext cx="981106" cy="646331"/>
              </a:xfrm>
              <a:prstGeom prst="rect">
                <a:avLst/>
              </a:prstGeom>
              <a:noFill/>
            </p:spPr>
            <p:txBody>
              <a:bodyPr wrap="square" lIns="108000" rIns="108000" rtlCol="0" anchor="ctr">
                <a:spAutoFit/>
              </a:bodyPr>
              <a:lstStyle/>
              <a:p>
                <a:pPr algn="ctr"/>
                <a:r>
                  <a:rPr lang="en-US" altLang="ko-KR" sz="3600" b="1" dirty="0">
                    <a:cs typeface="Arial" pitchFamily="34" charset="0"/>
                  </a:rPr>
                  <a:t>01</a:t>
                </a:r>
                <a:endParaRPr lang="ko-KR" altLang="en-US" sz="3600" b="1" dirty="0">
                  <a:cs typeface="Arial" pitchFamily="34" charset="0"/>
                </a:endParaRPr>
              </a:p>
            </p:txBody>
          </p:sp>
        </p:grpSp>
        <p:grpSp>
          <p:nvGrpSpPr>
            <p:cNvPr id="35" name="Group 34">
              <a:extLst>
                <a:ext uri="{FF2B5EF4-FFF2-40B4-BE49-F238E27FC236}">
                  <a16:creationId xmlns:a16="http://schemas.microsoft.com/office/drawing/2014/main" id="{878DEA1B-AC70-8917-17BC-C416B0106BCD}"/>
                </a:ext>
              </a:extLst>
            </p:cNvPr>
            <p:cNvGrpSpPr/>
            <p:nvPr/>
          </p:nvGrpSpPr>
          <p:grpSpPr>
            <a:xfrm>
              <a:off x="722020" y="2923225"/>
              <a:ext cx="981106" cy="813495"/>
              <a:chOff x="764551" y="2763508"/>
              <a:chExt cx="981106" cy="813495"/>
            </a:xfrm>
          </p:grpSpPr>
          <p:sp>
            <p:nvSpPr>
              <p:cNvPr id="33" name="Oval 32">
                <a:extLst>
                  <a:ext uri="{FF2B5EF4-FFF2-40B4-BE49-F238E27FC236}">
                    <a16:creationId xmlns:a16="http://schemas.microsoft.com/office/drawing/2014/main" id="{5844D929-917D-A5E0-81CF-572CA247BBE1}"/>
                  </a:ext>
                </a:extLst>
              </p:cNvPr>
              <p:cNvSpPr/>
              <p:nvPr/>
            </p:nvSpPr>
            <p:spPr>
              <a:xfrm>
                <a:off x="848357" y="2763508"/>
                <a:ext cx="813495" cy="8134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extBox 33">
                <a:extLst>
                  <a:ext uri="{FF2B5EF4-FFF2-40B4-BE49-F238E27FC236}">
                    <a16:creationId xmlns:a16="http://schemas.microsoft.com/office/drawing/2014/main" id="{B1559D39-1787-0B2A-EC97-853B4E832B7D}"/>
                  </a:ext>
                </a:extLst>
              </p:cNvPr>
              <p:cNvSpPr txBox="1"/>
              <p:nvPr/>
            </p:nvSpPr>
            <p:spPr>
              <a:xfrm>
                <a:off x="764551" y="2860693"/>
                <a:ext cx="981106" cy="646331"/>
              </a:xfrm>
              <a:prstGeom prst="rect">
                <a:avLst/>
              </a:prstGeom>
              <a:noFill/>
            </p:spPr>
            <p:txBody>
              <a:bodyPr wrap="square" lIns="108000" rIns="108000" rtlCol="0" anchor="ctr">
                <a:spAutoFit/>
              </a:bodyPr>
              <a:lstStyle/>
              <a:p>
                <a:pPr algn="ctr"/>
                <a:r>
                  <a:rPr lang="en-US" altLang="ko-KR" sz="3600" b="1" dirty="0">
                    <a:cs typeface="Arial" pitchFamily="34" charset="0"/>
                  </a:rPr>
                  <a:t>02</a:t>
                </a:r>
                <a:endParaRPr lang="ko-KR" altLang="en-US" sz="3600" b="1" dirty="0">
                  <a:cs typeface="Arial" pitchFamily="34" charset="0"/>
                </a:endParaRPr>
              </a:p>
            </p:txBody>
          </p:sp>
        </p:grpSp>
      </p:grpSp>
    </p:spTree>
    <p:extLst>
      <p:ext uri="{BB962C8B-B14F-4D97-AF65-F5344CB8AC3E}">
        <p14:creationId xmlns:p14="http://schemas.microsoft.com/office/powerpoint/2010/main" val="1477746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altLang="en-US" dirty="0"/>
              <a:t>Simple Identifier: Employee Id</a:t>
            </a:r>
            <a:endParaRPr lang="en-US" dirty="0"/>
          </a:p>
        </p:txBody>
      </p:sp>
      <p:pic>
        <p:nvPicPr>
          <p:cNvPr id="2" name="Picture 2" descr="SQL Unique Constraints">
            <a:extLst>
              <a:ext uri="{FF2B5EF4-FFF2-40B4-BE49-F238E27FC236}">
                <a16:creationId xmlns:a16="http://schemas.microsoft.com/office/drawing/2014/main" id="{6FF750E9-AA3E-B7E9-CDBB-A69D20D0B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7598"/>
          <a:stretch>
            <a:fillRect/>
          </a:stretch>
        </p:blipFill>
        <p:spPr bwMode="auto">
          <a:xfrm>
            <a:off x="838200" y="2013966"/>
            <a:ext cx="689610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Group Office Employees Standing Together Team Stock Vector (Royalty Free)  1240792957 | Shutterstock">
            <a:extLst>
              <a:ext uri="{FF2B5EF4-FFF2-40B4-BE49-F238E27FC236}">
                <a16:creationId xmlns:a16="http://schemas.microsoft.com/office/drawing/2014/main" id="{3E7E847F-8BC5-3359-93CE-80EBC7996D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143" b="10543"/>
          <a:stretch/>
        </p:blipFill>
        <p:spPr bwMode="auto">
          <a:xfrm>
            <a:off x="8016748" y="2180150"/>
            <a:ext cx="3687572" cy="231869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A206B28B-3DA6-2978-67A0-4FA6E109BE66}"/>
              </a:ext>
            </a:extLst>
          </p:cNvPr>
          <p:cNvCxnSpPr/>
          <p:nvPr/>
        </p:nvCxnSpPr>
        <p:spPr>
          <a:xfrm>
            <a:off x="1132764" y="2483893"/>
            <a:ext cx="107817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7598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Composite Identifier: </a:t>
            </a:r>
            <a:r>
              <a:rPr lang="en-US" dirty="0" err="1"/>
              <a:t>CourseCode</a:t>
            </a:r>
            <a:r>
              <a:rPr lang="en-US" dirty="0"/>
              <a:t> , Date</a:t>
            </a:r>
          </a:p>
        </p:txBody>
      </p:sp>
      <p:pic>
        <p:nvPicPr>
          <p:cNvPr id="2" name="Picture 2" descr="120. Composite Key in SQL (Hindi) - YouTube">
            <a:extLst>
              <a:ext uri="{FF2B5EF4-FFF2-40B4-BE49-F238E27FC236}">
                <a16:creationId xmlns:a16="http://schemas.microsoft.com/office/drawing/2014/main" id="{9D4C7DB5-7EA1-6E51-C389-F52E343DE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260" r="2499" b="21854"/>
          <a:stretch>
            <a:fillRect/>
          </a:stretch>
        </p:blipFill>
        <p:spPr bwMode="auto">
          <a:xfrm>
            <a:off x="450497" y="1581912"/>
            <a:ext cx="7361527"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1,898 Kids Programming Illustrations &amp; Clip Art - iStock">
            <a:extLst>
              <a:ext uri="{FF2B5EF4-FFF2-40B4-BE49-F238E27FC236}">
                <a16:creationId xmlns:a16="http://schemas.microsoft.com/office/drawing/2014/main" id="{80D37EA5-A0EA-34F3-7057-06FF31E37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645" b="16089"/>
          <a:stretch/>
        </p:blipFill>
        <p:spPr bwMode="auto">
          <a:xfrm>
            <a:off x="7860792" y="1690690"/>
            <a:ext cx="3971525" cy="30289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69E6B51-1C60-94A9-0453-FA0D64A4CC87}"/>
              </a:ext>
            </a:extLst>
          </p:cNvPr>
          <p:cNvCxnSpPr/>
          <p:nvPr/>
        </p:nvCxnSpPr>
        <p:spPr>
          <a:xfrm>
            <a:off x="838200" y="2784143"/>
            <a:ext cx="1959591"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9045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Characteristic of Identifier</a:t>
            </a:r>
          </a:p>
        </p:txBody>
      </p:sp>
      <p:sp>
        <p:nvSpPr>
          <p:cNvPr id="80" name="Content Placeholder 79">
            <a:extLst>
              <a:ext uri="{FF2B5EF4-FFF2-40B4-BE49-F238E27FC236}">
                <a16:creationId xmlns:a16="http://schemas.microsoft.com/office/drawing/2014/main" id="{BA7A6B7C-9AF7-F973-3314-CE2340EA514D}"/>
              </a:ext>
            </a:extLst>
          </p:cNvPr>
          <p:cNvSpPr>
            <a:spLocks noGrp="1"/>
          </p:cNvSpPr>
          <p:nvPr>
            <p:ph idx="1"/>
          </p:nvPr>
        </p:nvSpPr>
        <p:spPr>
          <a:xfrm>
            <a:off x="838200" y="1825625"/>
            <a:ext cx="10515600" cy="2853055"/>
          </a:xfrm>
        </p:spPr>
        <p:txBody>
          <a:bodyPr/>
          <a:lstStyle/>
          <a:p>
            <a:pPr eaLnBrk="1" hangingPunct="1"/>
            <a:r>
              <a:rPr lang="en-US" altLang="en-US" dirty="0">
                <a:solidFill>
                  <a:srgbClr val="000000"/>
                </a:solidFill>
                <a:latin typeface="+mj-lt"/>
              </a:rPr>
              <a:t>Will not change in value</a:t>
            </a:r>
          </a:p>
          <a:p>
            <a:pPr eaLnBrk="1" hangingPunct="1"/>
            <a:r>
              <a:rPr lang="en-US" altLang="en-US" dirty="0">
                <a:solidFill>
                  <a:srgbClr val="000000"/>
                </a:solidFill>
                <a:latin typeface="+mj-lt"/>
              </a:rPr>
              <a:t>Will not be null</a:t>
            </a:r>
          </a:p>
          <a:p>
            <a:pPr eaLnBrk="1" hangingPunct="1"/>
            <a:r>
              <a:rPr lang="en-US" altLang="en-US" dirty="0">
                <a:solidFill>
                  <a:srgbClr val="000000"/>
                </a:solidFill>
                <a:latin typeface="+mj-lt"/>
              </a:rPr>
              <a:t>No intelligent identifiers whose structure indicates classification, locations, or people that might change</a:t>
            </a:r>
          </a:p>
          <a:p>
            <a:pPr eaLnBrk="1" hangingPunct="1"/>
            <a:r>
              <a:rPr lang="en-US" altLang="en-US" dirty="0">
                <a:solidFill>
                  <a:srgbClr val="000000"/>
                </a:solidFill>
                <a:latin typeface="+mj-lt"/>
              </a:rPr>
              <a:t>Substitute new, simple keys for long, composite keys</a:t>
            </a:r>
          </a:p>
        </p:txBody>
      </p:sp>
      <p:pic>
        <p:nvPicPr>
          <p:cNvPr id="2" name="Picture 2" descr="Database Keys Explained | Primary Key, Foreign Key, Key Types In DBMS">
            <a:extLst>
              <a:ext uri="{FF2B5EF4-FFF2-40B4-BE49-F238E27FC236}">
                <a16:creationId xmlns:a16="http://schemas.microsoft.com/office/drawing/2014/main" id="{6836AEE2-E2B1-F909-6C0B-8C0044DFA6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485" t="28784" r="37931" b="32014"/>
          <a:stretch/>
        </p:blipFill>
        <p:spPr bwMode="auto">
          <a:xfrm>
            <a:off x="9622536" y="4152702"/>
            <a:ext cx="1862328" cy="1928057"/>
          </a:xfrm>
          <a:prstGeom prst="rect">
            <a:avLst/>
          </a:prstGeom>
          <a:noFill/>
          <a:effectLst>
            <a:glow>
              <a:schemeClr val="accent1"/>
            </a:glow>
            <a:softEdge rad="334615"/>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685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Simple Key Attribute</a:t>
            </a:r>
          </a:p>
        </p:txBody>
      </p:sp>
      <p:grpSp>
        <p:nvGrpSpPr>
          <p:cNvPr id="2" name="Group 1">
            <a:extLst>
              <a:ext uri="{FF2B5EF4-FFF2-40B4-BE49-F238E27FC236}">
                <a16:creationId xmlns:a16="http://schemas.microsoft.com/office/drawing/2014/main" id="{A5E2E829-4662-0EBF-2E84-54ADF2713A74}"/>
              </a:ext>
            </a:extLst>
          </p:cNvPr>
          <p:cNvGrpSpPr/>
          <p:nvPr/>
        </p:nvGrpSpPr>
        <p:grpSpPr>
          <a:xfrm>
            <a:off x="2392680" y="1847850"/>
            <a:ext cx="8153400" cy="4019550"/>
            <a:chOff x="2057400" y="2381250"/>
            <a:chExt cx="8153400" cy="4019550"/>
          </a:xfrm>
        </p:grpSpPr>
        <p:pic>
          <p:nvPicPr>
            <p:cNvPr id="3" name="Picture 4" descr="mcf_3">
              <a:extLst>
                <a:ext uri="{FF2B5EF4-FFF2-40B4-BE49-F238E27FC236}">
                  <a16:creationId xmlns:a16="http://schemas.microsoft.com/office/drawing/2014/main" id="{DD4914F9-70D0-CBA4-E026-66B80F827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381250"/>
              <a:ext cx="8153400"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5">
              <a:extLst>
                <a:ext uri="{FF2B5EF4-FFF2-40B4-BE49-F238E27FC236}">
                  <a16:creationId xmlns:a16="http://schemas.microsoft.com/office/drawing/2014/main" id="{179EC16A-B343-E693-E732-006806D96323}"/>
                </a:ext>
              </a:extLst>
            </p:cNvPr>
            <p:cNvGrpSpPr>
              <a:grpSpLocks/>
            </p:cNvGrpSpPr>
            <p:nvPr/>
          </p:nvGrpSpPr>
          <p:grpSpPr bwMode="auto">
            <a:xfrm>
              <a:off x="2057401" y="3295650"/>
              <a:ext cx="2843213" cy="2603500"/>
              <a:chOff x="240" y="1440"/>
              <a:chExt cx="1791" cy="1640"/>
            </a:xfrm>
          </p:grpSpPr>
          <p:sp>
            <p:nvSpPr>
              <p:cNvPr id="5" name="Text Box 6">
                <a:extLst>
                  <a:ext uri="{FF2B5EF4-FFF2-40B4-BE49-F238E27FC236}">
                    <a16:creationId xmlns:a16="http://schemas.microsoft.com/office/drawing/2014/main" id="{59FC01B6-AB54-48D9-793E-9FEE9A2FF566}"/>
                  </a:ext>
                </a:extLst>
              </p:cNvPr>
              <p:cNvSpPr txBox="1">
                <a:spLocks noChangeArrowheads="1"/>
              </p:cNvSpPr>
              <p:nvPr/>
            </p:nvSpPr>
            <p:spPr bwMode="auto">
              <a:xfrm>
                <a:off x="240" y="2784"/>
                <a:ext cx="1791" cy="296"/>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400" dirty="0">
                    <a:latin typeface="+mj-lt"/>
                  </a:rPr>
                  <a:t>The key is underlined</a:t>
                </a:r>
              </a:p>
            </p:txBody>
          </p:sp>
          <p:sp>
            <p:nvSpPr>
              <p:cNvPr id="6" name="Line 7">
                <a:extLst>
                  <a:ext uri="{FF2B5EF4-FFF2-40B4-BE49-F238E27FC236}">
                    <a16:creationId xmlns:a16="http://schemas.microsoft.com/office/drawing/2014/main" id="{B6AF9AB9-9AE7-93C5-7CBC-37888CE6A685}"/>
                  </a:ext>
                </a:extLst>
              </p:cNvPr>
              <p:cNvSpPr>
                <a:spLocks noChangeShapeType="1"/>
              </p:cNvSpPr>
              <p:nvPr/>
            </p:nvSpPr>
            <p:spPr bwMode="auto">
              <a:xfrm flipV="1">
                <a:off x="816" y="1440"/>
                <a:ext cx="240" cy="1344"/>
              </a:xfrm>
              <a:prstGeom prst="line">
                <a:avLst/>
              </a:prstGeom>
              <a:noFill/>
              <a:ln w="19050">
                <a:solidFill>
                  <a:srgbClr val="C00000"/>
                </a:solidFill>
                <a:round/>
                <a:headEnd type="oval"/>
                <a:tailEnd type="triangle" w="med" len="med"/>
              </a:ln>
              <a:extLst>
                <a:ext uri="{909E8E84-426E-40DD-AFC4-6F175D3DCCD1}">
                  <a14:hiddenFill xmlns:a14="http://schemas.microsoft.com/office/drawing/2010/main">
                    <a:noFill/>
                  </a14:hiddenFill>
                </a:ext>
              </a:extLst>
            </p:spPr>
            <p:txBody>
              <a:bodyPr/>
              <a:lstStyle/>
              <a:p>
                <a:endParaRPr lang="en-US"/>
              </a:p>
            </p:txBody>
          </p:sp>
        </p:grpSp>
      </p:grpSp>
    </p:spTree>
    <p:extLst>
      <p:ext uri="{BB962C8B-B14F-4D97-AF65-F5344CB8AC3E}">
        <p14:creationId xmlns:p14="http://schemas.microsoft.com/office/powerpoint/2010/main" val="3314189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Composite Key Attribute</a:t>
            </a:r>
          </a:p>
        </p:txBody>
      </p:sp>
      <p:grpSp>
        <p:nvGrpSpPr>
          <p:cNvPr id="2" name="Group 1">
            <a:extLst>
              <a:ext uri="{FF2B5EF4-FFF2-40B4-BE49-F238E27FC236}">
                <a16:creationId xmlns:a16="http://schemas.microsoft.com/office/drawing/2014/main" id="{45023C98-3E69-EFE8-0707-9B850A4DE8CC}"/>
              </a:ext>
            </a:extLst>
          </p:cNvPr>
          <p:cNvGrpSpPr/>
          <p:nvPr/>
        </p:nvGrpSpPr>
        <p:grpSpPr>
          <a:xfrm>
            <a:off x="2270760" y="1690690"/>
            <a:ext cx="7924800" cy="4111626"/>
            <a:chOff x="2057400" y="2136775"/>
            <a:chExt cx="7924800" cy="4111626"/>
          </a:xfrm>
        </p:grpSpPr>
        <p:pic>
          <p:nvPicPr>
            <p:cNvPr id="3" name="Picture 4" descr="mcf_3">
              <a:extLst>
                <a:ext uri="{FF2B5EF4-FFF2-40B4-BE49-F238E27FC236}">
                  <a16:creationId xmlns:a16="http://schemas.microsoft.com/office/drawing/2014/main" id="{8C19D525-6DC9-5A76-6E87-DDD154A3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6775"/>
              <a:ext cx="7924800"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5">
              <a:extLst>
                <a:ext uri="{FF2B5EF4-FFF2-40B4-BE49-F238E27FC236}">
                  <a16:creationId xmlns:a16="http://schemas.microsoft.com/office/drawing/2014/main" id="{6B7FE7B3-E7F5-42AC-AEDA-17F6612811CF}"/>
                </a:ext>
              </a:extLst>
            </p:cNvPr>
            <p:cNvGrpSpPr>
              <a:grpSpLocks/>
            </p:cNvGrpSpPr>
            <p:nvPr/>
          </p:nvGrpSpPr>
          <p:grpSpPr bwMode="auto">
            <a:xfrm>
              <a:off x="2133600" y="3159126"/>
              <a:ext cx="3687763" cy="3089275"/>
              <a:chOff x="384" y="1556"/>
              <a:chExt cx="2323" cy="1946"/>
            </a:xfrm>
          </p:grpSpPr>
          <p:grpSp>
            <p:nvGrpSpPr>
              <p:cNvPr id="5" name="Group 6">
                <a:extLst>
                  <a:ext uri="{FF2B5EF4-FFF2-40B4-BE49-F238E27FC236}">
                    <a16:creationId xmlns:a16="http://schemas.microsoft.com/office/drawing/2014/main" id="{0917EDFE-E49E-BC4D-9E20-F5C5111DC160}"/>
                  </a:ext>
                </a:extLst>
              </p:cNvPr>
              <p:cNvGrpSpPr>
                <a:grpSpLocks/>
              </p:cNvGrpSpPr>
              <p:nvPr/>
            </p:nvGrpSpPr>
            <p:grpSpPr bwMode="auto">
              <a:xfrm>
                <a:off x="384" y="1556"/>
                <a:ext cx="1797" cy="1946"/>
                <a:chOff x="240" y="1364"/>
                <a:chExt cx="1797" cy="1946"/>
              </a:xfrm>
            </p:grpSpPr>
            <p:sp>
              <p:nvSpPr>
                <p:cNvPr id="7" name="Text Box 7">
                  <a:extLst>
                    <a:ext uri="{FF2B5EF4-FFF2-40B4-BE49-F238E27FC236}">
                      <a16:creationId xmlns:a16="http://schemas.microsoft.com/office/drawing/2014/main" id="{0AB82AD0-4D88-C732-CD9D-3606EE788C39}"/>
                    </a:ext>
                  </a:extLst>
                </p:cNvPr>
                <p:cNvSpPr txBox="1">
                  <a:spLocks noChangeArrowheads="1"/>
                </p:cNvSpPr>
                <p:nvPr/>
              </p:nvSpPr>
              <p:spPr bwMode="auto">
                <a:xfrm>
                  <a:off x="240" y="2784"/>
                  <a:ext cx="1797" cy="526"/>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400" dirty="0">
                      <a:latin typeface="+mj-lt"/>
                    </a:rPr>
                    <a:t>The key is composed </a:t>
                  </a:r>
                </a:p>
                <a:p>
                  <a:pPr>
                    <a:spcBef>
                      <a:spcPct val="0"/>
                    </a:spcBef>
                    <a:buClrTx/>
                    <a:buSzTx/>
                    <a:buFontTx/>
                    <a:buNone/>
                  </a:pPr>
                  <a:r>
                    <a:rPr lang="en-US" altLang="en-US" sz="2400" dirty="0">
                      <a:latin typeface="+mj-lt"/>
                    </a:rPr>
                    <a:t>of two subparts</a:t>
                  </a:r>
                </a:p>
              </p:txBody>
            </p:sp>
            <p:sp>
              <p:nvSpPr>
                <p:cNvPr id="8" name="Line 8">
                  <a:extLst>
                    <a:ext uri="{FF2B5EF4-FFF2-40B4-BE49-F238E27FC236}">
                      <a16:creationId xmlns:a16="http://schemas.microsoft.com/office/drawing/2014/main" id="{7B2311F6-5596-1FAD-E951-4170E7FB151E}"/>
                    </a:ext>
                  </a:extLst>
                </p:cNvPr>
                <p:cNvSpPr>
                  <a:spLocks noChangeShapeType="1"/>
                </p:cNvSpPr>
                <p:nvPr/>
              </p:nvSpPr>
              <p:spPr bwMode="auto">
                <a:xfrm flipV="1">
                  <a:off x="816" y="1364"/>
                  <a:ext cx="77" cy="1420"/>
                </a:xfrm>
                <a:prstGeom prst="line">
                  <a:avLst/>
                </a:prstGeom>
                <a:noFill/>
                <a:ln w="19050">
                  <a:solidFill>
                    <a:srgbClr val="C00000"/>
                  </a:solidFill>
                  <a:round/>
                  <a:headEnd type="oval"/>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6" name="Line 9">
                <a:extLst>
                  <a:ext uri="{FF2B5EF4-FFF2-40B4-BE49-F238E27FC236}">
                    <a16:creationId xmlns:a16="http://schemas.microsoft.com/office/drawing/2014/main" id="{6D15BC18-E709-D383-621E-88172F0BCCD4}"/>
                  </a:ext>
                </a:extLst>
              </p:cNvPr>
              <p:cNvSpPr>
                <a:spLocks noChangeShapeType="1"/>
              </p:cNvSpPr>
              <p:nvPr/>
            </p:nvSpPr>
            <p:spPr bwMode="auto">
              <a:xfrm flipV="1">
                <a:off x="960" y="1561"/>
                <a:ext cx="1747" cy="1415"/>
              </a:xfrm>
              <a:prstGeom prst="line">
                <a:avLst/>
              </a:prstGeom>
              <a:noFill/>
              <a:ln w="19050">
                <a:solidFill>
                  <a:srgbClr val="C00000"/>
                </a:solidFill>
                <a:round/>
                <a:headEnd type="oval"/>
                <a:tailEnd type="triangle" w="med" len="med"/>
              </a:ln>
              <a:extLst>
                <a:ext uri="{909E8E84-426E-40DD-AFC4-6F175D3DCCD1}">
                  <a14:hiddenFill xmlns:a14="http://schemas.microsoft.com/office/drawing/2010/main">
                    <a:noFill/>
                  </a14:hiddenFill>
                </a:ext>
              </a:extLst>
            </p:spPr>
            <p:txBody>
              <a:bodyPr/>
              <a:lstStyle/>
              <a:p>
                <a:endParaRPr lang="en-US"/>
              </a:p>
            </p:txBody>
          </p:sp>
        </p:grpSp>
      </p:grpSp>
    </p:spTree>
    <p:extLst>
      <p:ext uri="{BB962C8B-B14F-4D97-AF65-F5344CB8AC3E}">
        <p14:creationId xmlns:p14="http://schemas.microsoft.com/office/powerpoint/2010/main" val="1147191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Relationship</a:t>
            </a:r>
          </a:p>
        </p:txBody>
      </p:sp>
      <p:sp>
        <p:nvSpPr>
          <p:cNvPr id="80" name="Content Placeholder 79">
            <a:extLst>
              <a:ext uri="{FF2B5EF4-FFF2-40B4-BE49-F238E27FC236}">
                <a16:creationId xmlns:a16="http://schemas.microsoft.com/office/drawing/2014/main" id="{BA7A6B7C-9AF7-F973-3314-CE2340EA514D}"/>
              </a:ext>
            </a:extLst>
          </p:cNvPr>
          <p:cNvSpPr>
            <a:spLocks noGrp="1"/>
          </p:cNvSpPr>
          <p:nvPr>
            <p:ph idx="1"/>
          </p:nvPr>
        </p:nvSpPr>
        <p:spPr>
          <a:xfrm>
            <a:off x="838200" y="1825625"/>
            <a:ext cx="6705600" cy="4351338"/>
          </a:xfrm>
        </p:spPr>
        <p:txBody>
          <a:bodyPr/>
          <a:lstStyle/>
          <a:p>
            <a:r>
              <a:rPr lang="en-US" altLang="en-US" sz="3200" dirty="0">
                <a:latin typeface="+mj-lt"/>
              </a:rPr>
              <a:t>Associations between instances of one or more entity types that is of interest</a:t>
            </a:r>
          </a:p>
          <a:p>
            <a:r>
              <a:rPr lang="en-US" altLang="en-US" sz="3200" dirty="0">
                <a:latin typeface="+mj-lt"/>
              </a:rPr>
              <a:t>Given a name that describes its function.</a:t>
            </a:r>
          </a:p>
          <a:p>
            <a:pPr lvl="1"/>
            <a:r>
              <a:rPr lang="en-US" altLang="en-US" sz="2800" dirty="0">
                <a:latin typeface="+mj-lt"/>
              </a:rPr>
              <a:t>relationship name is an </a:t>
            </a:r>
            <a:r>
              <a:rPr lang="en-US" altLang="en-US" sz="2800" u="sng" dirty="0">
                <a:latin typeface="+mj-lt"/>
              </a:rPr>
              <a:t>active</a:t>
            </a:r>
            <a:r>
              <a:rPr lang="en-US" altLang="en-US" sz="2800" dirty="0">
                <a:latin typeface="+mj-lt"/>
              </a:rPr>
              <a:t> or a </a:t>
            </a:r>
            <a:r>
              <a:rPr lang="en-US" altLang="en-US" sz="2800" u="sng" dirty="0">
                <a:latin typeface="+mj-lt"/>
              </a:rPr>
              <a:t>passive</a:t>
            </a:r>
            <a:r>
              <a:rPr lang="en-US" altLang="en-US" sz="2800" dirty="0">
                <a:latin typeface="+mj-lt"/>
              </a:rPr>
              <a:t> verb.</a:t>
            </a:r>
          </a:p>
          <a:p>
            <a:pPr>
              <a:buFont typeface="Wingdings" pitchFamily="2" charset="2"/>
              <a:buNone/>
            </a:pPr>
            <a:endParaRPr lang="en-US" altLang="en-US" dirty="0"/>
          </a:p>
          <a:p>
            <a:endParaRPr lang="en-US" dirty="0"/>
          </a:p>
        </p:txBody>
      </p:sp>
      <p:grpSp>
        <p:nvGrpSpPr>
          <p:cNvPr id="33" name="Group 32">
            <a:extLst>
              <a:ext uri="{FF2B5EF4-FFF2-40B4-BE49-F238E27FC236}">
                <a16:creationId xmlns:a16="http://schemas.microsoft.com/office/drawing/2014/main" id="{CF7DC125-8F9E-2EFB-2A07-8A71AD17A799}"/>
              </a:ext>
            </a:extLst>
          </p:cNvPr>
          <p:cNvGrpSpPr/>
          <p:nvPr/>
        </p:nvGrpSpPr>
        <p:grpSpPr>
          <a:xfrm>
            <a:off x="8547940" y="499872"/>
            <a:ext cx="2411922" cy="5483164"/>
            <a:chOff x="8547940" y="499872"/>
            <a:chExt cx="2411922" cy="5483164"/>
          </a:xfrm>
        </p:grpSpPr>
        <p:sp>
          <p:nvSpPr>
            <p:cNvPr id="9" name="Text Box 13">
              <a:extLst>
                <a:ext uri="{FF2B5EF4-FFF2-40B4-BE49-F238E27FC236}">
                  <a16:creationId xmlns:a16="http://schemas.microsoft.com/office/drawing/2014/main" id="{6E5A9214-DED8-D3F6-9F78-339C037F64B5}"/>
                </a:ext>
              </a:extLst>
            </p:cNvPr>
            <p:cNvSpPr txBox="1">
              <a:spLocks noChangeArrowheads="1"/>
            </p:cNvSpPr>
            <p:nvPr/>
          </p:nvSpPr>
          <p:spPr bwMode="auto">
            <a:xfrm rot="5400000">
              <a:off x="8447167" y="3287605"/>
              <a:ext cx="4434840" cy="5905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lgn="ctr" eaLnBrk="1" hangingPunct="1">
                <a:spcBef>
                  <a:spcPct val="50000"/>
                </a:spcBef>
                <a:buClrTx/>
                <a:buSzTx/>
                <a:buFontTx/>
                <a:buNone/>
              </a:pPr>
              <a:r>
                <a:rPr lang="en-US" altLang="en-US" sz="1600" dirty="0">
                  <a:solidFill>
                    <a:srgbClr val="C00000"/>
                  </a:solidFill>
                  <a:latin typeface="+mj-lt"/>
                </a:rPr>
                <a:t>An author writes one or more books.</a:t>
              </a:r>
              <a:br>
                <a:rPr lang="en-US" altLang="en-US" sz="1600" dirty="0">
                  <a:solidFill>
                    <a:srgbClr val="C00000"/>
                  </a:solidFill>
                  <a:latin typeface="+mj-lt"/>
                </a:rPr>
              </a:br>
              <a:r>
                <a:rPr lang="en-US" altLang="en-US" sz="1600" dirty="0">
                  <a:solidFill>
                    <a:srgbClr val="C00000"/>
                  </a:solidFill>
                  <a:latin typeface="+mj-lt"/>
                </a:rPr>
                <a:t>A book can be written by one or more authors.</a:t>
              </a:r>
              <a:endParaRPr lang="en-US" altLang="en-US" sz="1600" i="1" dirty="0">
                <a:solidFill>
                  <a:srgbClr val="C00000"/>
                </a:solidFill>
                <a:latin typeface="+mj-lt"/>
              </a:endParaRPr>
            </a:p>
          </p:txBody>
        </p:sp>
        <p:grpSp>
          <p:nvGrpSpPr>
            <p:cNvPr id="32" name="Group 31">
              <a:extLst>
                <a:ext uri="{FF2B5EF4-FFF2-40B4-BE49-F238E27FC236}">
                  <a16:creationId xmlns:a16="http://schemas.microsoft.com/office/drawing/2014/main" id="{72F66625-9961-311C-D2A4-A3B057A5974D}"/>
                </a:ext>
              </a:extLst>
            </p:cNvPr>
            <p:cNvGrpSpPr/>
            <p:nvPr/>
          </p:nvGrpSpPr>
          <p:grpSpPr>
            <a:xfrm>
              <a:off x="8547940" y="499872"/>
              <a:ext cx="1817582" cy="5483164"/>
              <a:chOff x="9606322" y="204547"/>
              <a:chExt cx="1573350" cy="5947093"/>
            </a:xfrm>
          </p:grpSpPr>
          <p:pic>
            <p:nvPicPr>
              <p:cNvPr id="3" name="Picture 7" descr="MCj04152120000[1]">
                <a:extLst>
                  <a:ext uri="{FF2B5EF4-FFF2-40B4-BE49-F238E27FC236}">
                    <a16:creationId xmlns:a16="http://schemas.microsoft.com/office/drawing/2014/main" id="{ECAD63FC-CCA6-72AD-510D-1198610AE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2785" y="292744"/>
                <a:ext cx="12954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MCj03972740000[1]">
                <a:extLst>
                  <a:ext uri="{FF2B5EF4-FFF2-40B4-BE49-F238E27FC236}">
                    <a16:creationId xmlns:a16="http://schemas.microsoft.com/office/drawing/2014/main" id="{D9248011-9C88-E944-AA30-74FD4F8CF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2968" y="5415996"/>
                <a:ext cx="1236704" cy="73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D6E55142-1F58-584D-ABF1-693A5496FE13}"/>
                  </a:ext>
                </a:extLst>
              </p:cNvPr>
              <p:cNvSpPr/>
              <p:nvPr/>
            </p:nvSpPr>
            <p:spPr>
              <a:xfrm>
                <a:off x="9711690" y="1360242"/>
                <a:ext cx="1196340" cy="85249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a:t>
                </a:r>
              </a:p>
            </p:txBody>
          </p:sp>
          <p:sp>
            <p:nvSpPr>
              <p:cNvPr id="12" name="Rectangle 11">
                <a:extLst>
                  <a:ext uri="{FF2B5EF4-FFF2-40B4-BE49-F238E27FC236}">
                    <a16:creationId xmlns:a16="http://schemas.microsoft.com/office/drawing/2014/main" id="{E90FBE0C-EBD4-DAF2-5455-0323CB64694F}"/>
                  </a:ext>
                </a:extLst>
              </p:cNvPr>
              <p:cNvSpPr/>
              <p:nvPr/>
            </p:nvSpPr>
            <p:spPr>
              <a:xfrm>
                <a:off x="9711690" y="4468176"/>
                <a:ext cx="1196340" cy="85249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a:t>
                </a:r>
              </a:p>
            </p:txBody>
          </p:sp>
          <p:pic>
            <p:nvPicPr>
              <p:cNvPr id="2" name="Picture 6" descr="MCBD05865_0000[1]">
                <a:extLst>
                  <a:ext uri="{FF2B5EF4-FFF2-40B4-BE49-F238E27FC236}">
                    <a16:creationId xmlns:a16="http://schemas.microsoft.com/office/drawing/2014/main" id="{F0D35C2E-399F-91CA-9F4E-00AA0232C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6322" y="204547"/>
                <a:ext cx="813054" cy="1104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Diamond 12">
                <a:extLst>
                  <a:ext uri="{FF2B5EF4-FFF2-40B4-BE49-F238E27FC236}">
                    <a16:creationId xmlns:a16="http://schemas.microsoft.com/office/drawing/2014/main" id="{7EF34374-A612-8E0E-2997-C6C1E0B04352}"/>
                  </a:ext>
                </a:extLst>
              </p:cNvPr>
              <p:cNvSpPr/>
              <p:nvPr/>
            </p:nvSpPr>
            <p:spPr>
              <a:xfrm>
                <a:off x="9711690" y="2866544"/>
                <a:ext cx="1196340" cy="947820"/>
              </a:xfrm>
              <a:prstGeom prst="diamon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writes</a:t>
                </a:r>
              </a:p>
            </p:txBody>
          </p:sp>
          <p:cxnSp>
            <p:nvCxnSpPr>
              <p:cNvPr id="15" name="Straight Connector 14">
                <a:extLst>
                  <a:ext uri="{FF2B5EF4-FFF2-40B4-BE49-F238E27FC236}">
                    <a16:creationId xmlns:a16="http://schemas.microsoft.com/office/drawing/2014/main" id="{D3F4B8FC-1B5E-3949-ABD2-B7F6C61147CF}"/>
                  </a:ext>
                </a:extLst>
              </p:cNvPr>
              <p:cNvCxnSpPr>
                <a:stCxn id="11" idx="2"/>
                <a:endCxn id="13" idx="0"/>
              </p:cNvCxnSpPr>
              <p:nvPr/>
            </p:nvCxnSpPr>
            <p:spPr>
              <a:xfrm>
                <a:off x="10309860" y="2212732"/>
                <a:ext cx="0" cy="6538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A293ED1-BD08-DA40-5FFD-6A1777A6FC57}"/>
                  </a:ext>
                </a:extLst>
              </p:cNvPr>
              <p:cNvCxnSpPr/>
              <p:nvPr/>
            </p:nvCxnSpPr>
            <p:spPr>
              <a:xfrm>
                <a:off x="10309860" y="3814364"/>
                <a:ext cx="0" cy="6538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6368993-BEEE-D4ED-6B6C-18932102A87D}"/>
                  </a:ext>
                </a:extLst>
              </p:cNvPr>
              <p:cNvCxnSpPr/>
              <p:nvPr/>
            </p:nvCxnSpPr>
            <p:spPr>
              <a:xfrm flipH="1">
                <a:off x="10058400" y="4130040"/>
                <a:ext cx="251460" cy="3381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D8D8CE-65F2-55CF-7BA6-A98D7D07EFE0}"/>
                  </a:ext>
                </a:extLst>
              </p:cNvPr>
              <p:cNvCxnSpPr>
                <a:cxnSpLocks/>
              </p:cNvCxnSpPr>
              <p:nvPr/>
            </p:nvCxnSpPr>
            <p:spPr>
              <a:xfrm>
                <a:off x="10309860" y="4141270"/>
                <a:ext cx="251460" cy="326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0906B7-F3D2-5A11-4DD0-91CE7B0A7EDA}"/>
                  </a:ext>
                </a:extLst>
              </p:cNvPr>
              <p:cNvCxnSpPr/>
              <p:nvPr/>
            </p:nvCxnSpPr>
            <p:spPr>
              <a:xfrm>
                <a:off x="10058400" y="4093464"/>
                <a:ext cx="502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857007-F812-5DC4-76C3-EB206164E7DD}"/>
                  </a:ext>
                </a:extLst>
              </p:cNvPr>
              <p:cNvCxnSpPr/>
              <p:nvPr/>
            </p:nvCxnSpPr>
            <p:spPr>
              <a:xfrm rot="10800000" flipH="1">
                <a:off x="10309860" y="2199182"/>
                <a:ext cx="251460" cy="3381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64D85E-D0C2-DBF1-25D6-009EF5B02217}"/>
                  </a:ext>
                </a:extLst>
              </p:cNvPr>
              <p:cNvCxnSpPr>
                <a:cxnSpLocks/>
              </p:cNvCxnSpPr>
              <p:nvPr/>
            </p:nvCxnSpPr>
            <p:spPr>
              <a:xfrm rot="10800000">
                <a:off x="10058400" y="2199182"/>
                <a:ext cx="251460" cy="326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CB0048D-9252-C2EE-7E5D-4785C63EFAD0}"/>
                  </a:ext>
                </a:extLst>
              </p:cNvPr>
              <p:cNvCxnSpPr/>
              <p:nvPr/>
            </p:nvCxnSpPr>
            <p:spPr>
              <a:xfrm rot="10800000">
                <a:off x="10058400" y="2586086"/>
                <a:ext cx="502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30090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Relationship</a:t>
            </a:r>
          </a:p>
        </p:txBody>
      </p:sp>
      <p:sp>
        <p:nvSpPr>
          <p:cNvPr id="80" name="Content Placeholder 79">
            <a:extLst>
              <a:ext uri="{FF2B5EF4-FFF2-40B4-BE49-F238E27FC236}">
                <a16:creationId xmlns:a16="http://schemas.microsoft.com/office/drawing/2014/main" id="{BA7A6B7C-9AF7-F973-3314-CE2340EA514D}"/>
              </a:ext>
            </a:extLst>
          </p:cNvPr>
          <p:cNvSpPr>
            <a:spLocks noGrp="1"/>
          </p:cNvSpPr>
          <p:nvPr>
            <p:ph idx="1"/>
          </p:nvPr>
        </p:nvSpPr>
        <p:spPr>
          <a:xfrm>
            <a:off x="838200" y="1825625"/>
            <a:ext cx="9500616" cy="4351338"/>
          </a:xfrm>
        </p:spPr>
        <p:txBody>
          <a:bodyPr>
            <a:normAutofit/>
          </a:bodyPr>
          <a:lstStyle/>
          <a:p>
            <a:pPr eaLnBrk="1" hangingPunct="1">
              <a:lnSpc>
                <a:spcPct val="90000"/>
              </a:lnSpc>
            </a:pPr>
            <a:r>
              <a:rPr lang="en-US" altLang="en-US" dirty="0">
                <a:solidFill>
                  <a:srgbClr val="000000"/>
                </a:solidFill>
                <a:latin typeface="+mj-lt"/>
              </a:rPr>
              <a:t>Relationship Types vs. Relationship Instances</a:t>
            </a:r>
          </a:p>
          <a:p>
            <a:pPr lvl="1" eaLnBrk="1" hangingPunct="1">
              <a:lnSpc>
                <a:spcPct val="90000"/>
              </a:lnSpc>
            </a:pPr>
            <a:r>
              <a:rPr lang="en-US" altLang="en-US" dirty="0">
                <a:solidFill>
                  <a:srgbClr val="000000"/>
                </a:solidFill>
                <a:latin typeface="+mj-lt"/>
              </a:rPr>
              <a:t>The relationship type is modeled as the diamond and lines between entity types, whereas the relationship instance is between specific entity instances</a:t>
            </a:r>
          </a:p>
          <a:p>
            <a:pPr eaLnBrk="1" hangingPunct="1">
              <a:lnSpc>
                <a:spcPct val="90000"/>
              </a:lnSpc>
            </a:pPr>
            <a:r>
              <a:rPr lang="en-US" altLang="en-US" dirty="0">
                <a:solidFill>
                  <a:srgbClr val="000000"/>
                </a:solidFill>
                <a:latin typeface="+mj-lt"/>
              </a:rPr>
              <a:t>Relationships can have attributes.</a:t>
            </a:r>
          </a:p>
          <a:p>
            <a:pPr lvl="1" eaLnBrk="1" hangingPunct="1">
              <a:lnSpc>
                <a:spcPct val="90000"/>
              </a:lnSpc>
            </a:pPr>
            <a:r>
              <a:rPr lang="en-US" altLang="en-US" dirty="0">
                <a:solidFill>
                  <a:srgbClr val="000000"/>
                </a:solidFill>
                <a:latin typeface="+mj-lt"/>
              </a:rPr>
              <a:t>These describe features pertaining to the association between the entities in the relationship.</a:t>
            </a:r>
          </a:p>
          <a:p>
            <a:pPr eaLnBrk="1" hangingPunct="1">
              <a:lnSpc>
                <a:spcPct val="90000"/>
              </a:lnSpc>
            </a:pPr>
            <a:r>
              <a:rPr lang="en-US" altLang="en-US" dirty="0">
                <a:solidFill>
                  <a:srgbClr val="000000"/>
                </a:solidFill>
                <a:latin typeface="+mj-lt"/>
              </a:rPr>
              <a:t>Two entities can have more than one type of relationship between them (multiple relationships)</a:t>
            </a:r>
          </a:p>
          <a:p>
            <a:pPr eaLnBrk="1" hangingPunct="1">
              <a:lnSpc>
                <a:spcPct val="90000"/>
              </a:lnSpc>
            </a:pPr>
            <a:r>
              <a:rPr lang="en-US" altLang="en-US" dirty="0">
                <a:solidFill>
                  <a:srgbClr val="000000"/>
                </a:solidFill>
                <a:latin typeface="+mj-lt"/>
              </a:rPr>
              <a:t>Associative Entity = combination of relationship and entity</a:t>
            </a:r>
          </a:p>
          <a:p>
            <a:endParaRPr lang="en-US" dirty="0">
              <a:latin typeface="+mj-lt"/>
            </a:endParaRPr>
          </a:p>
        </p:txBody>
      </p:sp>
      <p:grpSp>
        <p:nvGrpSpPr>
          <p:cNvPr id="2" name="Group 1">
            <a:extLst>
              <a:ext uri="{FF2B5EF4-FFF2-40B4-BE49-F238E27FC236}">
                <a16:creationId xmlns:a16="http://schemas.microsoft.com/office/drawing/2014/main" id="{DE118340-2931-C6F3-B1EE-0F9920460874}"/>
              </a:ext>
            </a:extLst>
          </p:cNvPr>
          <p:cNvGrpSpPr/>
          <p:nvPr/>
        </p:nvGrpSpPr>
        <p:grpSpPr>
          <a:xfrm rot="21428979">
            <a:off x="8726233" y="586696"/>
            <a:ext cx="2933532" cy="2477858"/>
            <a:chOff x="8571853" y="668124"/>
            <a:chExt cx="3069103" cy="2891388"/>
          </a:xfrm>
        </p:grpSpPr>
        <p:sp>
          <p:nvSpPr>
            <p:cNvPr id="3" name="Freeform: Shape 139">
              <a:extLst>
                <a:ext uri="{FF2B5EF4-FFF2-40B4-BE49-F238E27FC236}">
                  <a16:creationId xmlns:a16="http://schemas.microsoft.com/office/drawing/2014/main" id="{409C628E-8C4B-EAB7-905E-002D43662A75}"/>
                </a:ext>
              </a:extLst>
            </p:cNvPr>
            <p:cNvSpPr/>
            <p:nvPr/>
          </p:nvSpPr>
          <p:spPr>
            <a:xfrm rot="13146962" flipH="1">
              <a:off x="9908714" y="668124"/>
              <a:ext cx="1732242" cy="1489291"/>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rgbClr val="FF4CA9"/>
            </a:solidFill>
            <a:ln w="43323" cap="flat">
              <a:noFill/>
              <a:prstDash val="solid"/>
              <a:miter/>
            </a:ln>
          </p:spPr>
          <p:txBody>
            <a:bodyPr wrap="square" rtlCol="0" anchor="ctr">
              <a:noAutofit/>
            </a:bodyPr>
            <a:lstStyle/>
            <a:p>
              <a:endParaRPr lang="en-US"/>
            </a:p>
          </p:txBody>
        </p:sp>
        <p:sp>
          <p:nvSpPr>
            <p:cNvPr id="4" name="Freeform: Shape 139">
              <a:extLst>
                <a:ext uri="{FF2B5EF4-FFF2-40B4-BE49-F238E27FC236}">
                  <a16:creationId xmlns:a16="http://schemas.microsoft.com/office/drawing/2014/main" id="{B8AD571E-E937-3252-D06A-C8D0681395C0}"/>
                </a:ext>
              </a:extLst>
            </p:cNvPr>
            <p:cNvSpPr/>
            <p:nvPr/>
          </p:nvSpPr>
          <p:spPr>
            <a:xfrm rot="13146962" flipH="1">
              <a:off x="9908714" y="2070221"/>
              <a:ext cx="1732242" cy="1489291"/>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rgbClr val="FF4CA9"/>
            </a:solidFill>
            <a:ln w="43323" cap="flat">
              <a:noFill/>
              <a:prstDash val="solid"/>
              <a:miter/>
            </a:ln>
          </p:spPr>
          <p:txBody>
            <a:bodyPr wrap="square" rtlCol="0" anchor="ctr">
              <a:noAutofit/>
            </a:bodyPr>
            <a:lstStyle/>
            <a:p>
              <a:endParaRPr lang="en-US"/>
            </a:p>
          </p:txBody>
        </p:sp>
        <p:sp>
          <p:nvSpPr>
            <p:cNvPr id="5" name="Freeform: Shape 139">
              <a:extLst>
                <a:ext uri="{FF2B5EF4-FFF2-40B4-BE49-F238E27FC236}">
                  <a16:creationId xmlns:a16="http://schemas.microsoft.com/office/drawing/2014/main" id="{44F485BD-3584-7BAC-E099-6F181730D4A7}"/>
                </a:ext>
              </a:extLst>
            </p:cNvPr>
            <p:cNvSpPr/>
            <p:nvPr/>
          </p:nvSpPr>
          <p:spPr>
            <a:xfrm rot="13146962" flipH="1">
              <a:off x="8571853" y="1263514"/>
              <a:ext cx="1732242" cy="1489291"/>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rgbClr val="FF4CA9"/>
            </a:solidFill>
            <a:ln w="43323"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434197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1026">
            <a:extLst>
              <a:ext uri="{FF2B5EF4-FFF2-40B4-BE49-F238E27FC236}">
                <a16:creationId xmlns:a16="http://schemas.microsoft.com/office/drawing/2014/main" id="{F2BFE5CB-88DC-4C65-3A21-D0461B1C221E}"/>
              </a:ext>
            </a:extLst>
          </p:cNvPr>
          <p:cNvSpPr>
            <a:spLocks noChangeArrowheads="1"/>
          </p:cNvSpPr>
          <p:nvPr/>
        </p:nvSpPr>
        <p:spPr bwMode="auto">
          <a:xfrm>
            <a:off x="1924813" y="113924"/>
            <a:ext cx="231531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400" dirty="0">
                <a:solidFill>
                  <a:srgbClr val="000000"/>
                </a:solidFill>
                <a:latin typeface="+mj-lt"/>
              </a:rPr>
              <a:t>Relationship type</a:t>
            </a:r>
          </a:p>
        </p:txBody>
      </p:sp>
      <p:pic>
        <p:nvPicPr>
          <p:cNvPr id="9" name="Picture 1027" descr="mcf_3">
            <a:extLst>
              <a:ext uri="{FF2B5EF4-FFF2-40B4-BE49-F238E27FC236}">
                <a16:creationId xmlns:a16="http://schemas.microsoft.com/office/drawing/2014/main" id="{148B4806-7ED8-1262-1F5C-C82E6D341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573024"/>
            <a:ext cx="8153400"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28" descr="mcf_3">
            <a:extLst>
              <a:ext uri="{FF2B5EF4-FFF2-40B4-BE49-F238E27FC236}">
                <a16:creationId xmlns:a16="http://schemas.microsoft.com/office/drawing/2014/main" id="{4EF51AAF-BD35-85DC-5A98-479B00587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113" t="8214" r="16588" b="8008"/>
          <a:stretch>
            <a:fillRect/>
          </a:stretch>
        </p:blipFill>
        <p:spPr bwMode="auto">
          <a:xfrm>
            <a:off x="2019300" y="3482910"/>
            <a:ext cx="81534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29">
            <a:extLst>
              <a:ext uri="{FF2B5EF4-FFF2-40B4-BE49-F238E27FC236}">
                <a16:creationId xmlns:a16="http://schemas.microsoft.com/office/drawing/2014/main" id="{80E7AC5C-F56C-0840-4F98-2796A40CDF9E}"/>
              </a:ext>
            </a:extLst>
          </p:cNvPr>
          <p:cNvSpPr>
            <a:spLocks noChangeArrowheads="1"/>
          </p:cNvSpPr>
          <p:nvPr/>
        </p:nvSpPr>
        <p:spPr bwMode="auto">
          <a:xfrm>
            <a:off x="1924813" y="3023810"/>
            <a:ext cx="422763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400" dirty="0">
                <a:solidFill>
                  <a:srgbClr val="000000"/>
                </a:solidFill>
                <a:latin typeface="+mj-lt"/>
              </a:rPr>
              <a:t>Entity and Relationship instances</a:t>
            </a:r>
          </a:p>
        </p:txBody>
      </p:sp>
    </p:spTree>
    <p:extLst>
      <p:ext uri="{BB962C8B-B14F-4D97-AF65-F5344CB8AC3E}">
        <p14:creationId xmlns:p14="http://schemas.microsoft.com/office/powerpoint/2010/main" val="1570934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Degree of Relationship</a:t>
            </a:r>
          </a:p>
        </p:txBody>
      </p:sp>
      <p:sp>
        <p:nvSpPr>
          <p:cNvPr id="7" name="Content Placeholder 6">
            <a:extLst>
              <a:ext uri="{FF2B5EF4-FFF2-40B4-BE49-F238E27FC236}">
                <a16:creationId xmlns:a16="http://schemas.microsoft.com/office/drawing/2014/main" id="{7AE4A28B-AAD3-1BE2-9EF6-0202BD82435A}"/>
              </a:ext>
            </a:extLst>
          </p:cNvPr>
          <p:cNvSpPr>
            <a:spLocks noGrp="1"/>
          </p:cNvSpPr>
          <p:nvPr>
            <p:ph idx="1"/>
          </p:nvPr>
        </p:nvSpPr>
        <p:spPr/>
        <p:txBody>
          <a:bodyPr/>
          <a:lstStyle/>
          <a:p>
            <a:pPr eaLnBrk="1" hangingPunct="1"/>
            <a:r>
              <a:rPr lang="en-US" altLang="en-US" dirty="0">
                <a:solidFill>
                  <a:srgbClr val="000000"/>
                </a:solidFill>
                <a:latin typeface="+mj-lt"/>
              </a:rPr>
              <a:t>The degree of a relationship is the number of entity types that participate in it</a:t>
            </a:r>
          </a:p>
          <a:p>
            <a:pPr lvl="1" eaLnBrk="1" hangingPunct="1"/>
            <a:r>
              <a:rPr lang="en-US" altLang="en-US" dirty="0">
                <a:solidFill>
                  <a:srgbClr val="000000"/>
                </a:solidFill>
                <a:latin typeface="+mj-lt"/>
              </a:rPr>
              <a:t>Unary Relationship</a:t>
            </a:r>
          </a:p>
          <a:p>
            <a:pPr lvl="1" eaLnBrk="1" hangingPunct="1"/>
            <a:r>
              <a:rPr lang="en-US" altLang="en-US" dirty="0">
                <a:solidFill>
                  <a:srgbClr val="000000"/>
                </a:solidFill>
                <a:latin typeface="+mj-lt"/>
              </a:rPr>
              <a:t>Binary Relationship</a:t>
            </a:r>
          </a:p>
          <a:p>
            <a:pPr lvl="1" eaLnBrk="1" hangingPunct="1"/>
            <a:r>
              <a:rPr lang="en-US" altLang="en-US" dirty="0">
                <a:solidFill>
                  <a:srgbClr val="000000"/>
                </a:solidFill>
                <a:latin typeface="+mj-lt"/>
              </a:rPr>
              <a:t>Ternary Relationship</a:t>
            </a:r>
          </a:p>
          <a:p>
            <a:endParaRPr lang="en-US" dirty="0">
              <a:latin typeface="+mj-lt"/>
            </a:endParaRPr>
          </a:p>
        </p:txBody>
      </p:sp>
    </p:spTree>
    <p:extLst>
      <p:ext uri="{BB962C8B-B14F-4D97-AF65-F5344CB8AC3E}">
        <p14:creationId xmlns:p14="http://schemas.microsoft.com/office/powerpoint/2010/main" val="1316121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part_b">
            <a:extLst>
              <a:ext uri="{FF2B5EF4-FFF2-40B4-BE49-F238E27FC236}">
                <a16:creationId xmlns:a16="http://schemas.microsoft.com/office/drawing/2014/main" id="{87B2FEB5-D119-EB09-8B25-AC73E1AB6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368" y="880872"/>
            <a:ext cx="7815263"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
            <a:extLst>
              <a:ext uri="{FF2B5EF4-FFF2-40B4-BE49-F238E27FC236}">
                <a16:creationId xmlns:a16="http://schemas.microsoft.com/office/drawing/2014/main" id="{F4D8BCF6-79D7-9AAE-AB53-3D147A4DC602}"/>
              </a:ext>
            </a:extLst>
          </p:cNvPr>
          <p:cNvGrpSpPr>
            <a:grpSpLocks/>
          </p:cNvGrpSpPr>
          <p:nvPr/>
        </p:nvGrpSpPr>
        <p:grpSpPr bwMode="auto">
          <a:xfrm>
            <a:off x="2188368" y="2785873"/>
            <a:ext cx="1920875" cy="2700338"/>
            <a:chOff x="432" y="2064"/>
            <a:chExt cx="1210" cy="1701"/>
          </a:xfrm>
        </p:grpSpPr>
        <p:sp>
          <p:nvSpPr>
            <p:cNvPr id="4" name="Text Box 5">
              <a:extLst>
                <a:ext uri="{FF2B5EF4-FFF2-40B4-BE49-F238E27FC236}">
                  <a16:creationId xmlns:a16="http://schemas.microsoft.com/office/drawing/2014/main" id="{EE962E2E-58A8-FF3B-F241-1828395E89A1}"/>
                </a:ext>
              </a:extLst>
            </p:cNvPr>
            <p:cNvSpPr txBox="1">
              <a:spLocks noChangeArrowheads="1"/>
            </p:cNvSpPr>
            <p:nvPr/>
          </p:nvSpPr>
          <p:spPr bwMode="auto">
            <a:xfrm>
              <a:off x="432" y="2544"/>
              <a:ext cx="1210" cy="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2400" dirty="0">
                  <a:solidFill>
                    <a:srgbClr val="000000"/>
                  </a:solidFill>
                  <a:latin typeface="+mj-lt"/>
                </a:rPr>
                <a:t>One entity related to another of the same entity type</a:t>
              </a:r>
            </a:p>
          </p:txBody>
        </p:sp>
        <p:sp>
          <p:nvSpPr>
            <p:cNvPr id="5" name="Line 6">
              <a:extLst>
                <a:ext uri="{FF2B5EF4-FFF2-40B4-BE49-F238E27FC236}">
                  <a16:creationId xmlns:a16="http://schemas.microsoft.com/office/drawing/2014/main" id="{A94DB2AE-381D-2E2E-4413-AEF25A4F2542}"/>
                </a:ext>
              </a:extLst>
            </p:cNvPr>
            <p:cNvSpPr>
              <a:spLocks noChangeShapeType="1"/>
            </p:cNvSpPr>
            <p:nvPr/>
          </p:nvSpPr>
          <p:spPr bwMode="auto">
            <a:xfrm flipV="1">
              <a:off x="1008" y="2064"/>
              <a:ext cx="0" cy="432"/>
            </a:xfrm>
            <a:prstGeom prst="line">
              <a:avLst/>
            </a:prstGeom>
            <a:noFill/>
            <a:ln w="28575">
              <a:solidFill>
                <a:srgbClr val="C00000"/>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US">
                <a:latin typeface="+mj-lt"/>
              </a:endParaRPr>
            </a:p>
          </p:txBody>
        </p:sp>
      </p:grpSp>
      <p:grpSp>
        <p:nvGrpSpPr>
          <p:cNvPr id="6" name="Group 7">
            <a:extLst>
              <a:ext uri="{FF2B5EF4-FFF2-40B4-BE49-F238E27FC236}">
                <a16:creationId xmlns:a16="http://schemas.microsoft.com/office/drawing/2014/main" id="{B4CF4FB9-4B7C-7D13-9513-508193D39EB1}"/>
              </a:ext>
            </a:extLst>
          </p:cNvPr>
          <p:cNvGrpSpPr>
            <a:grpSpLocks/>
          </p:cNvGrpSpPr>
          <p:nvPr/>
        </p:nvGrpSpPr>
        <p:grpSpPr bwMode="auto">
          <a:xfrm>
            <a:off x="4245768" y="2100072"/>
            <a:ext cx="1920875" cy="2657472"/>
            <a:chOff x="432" y="2064"/>
            <a:chExt cx="1210" cy="1172"/>
          </a:xfrm>
        </p:grpSpPr>
        <p:sp>
          <p:nvSpPr>
            <p:cNvPr id="8" name="Text Box 8">
              <a:extLst>
                <a:ext uri="{FF2B5EF4-FFF2-40B4-BE49-F238E27FC236}">
                  <a16:creationId xmlns:a16="http://schemas.microsoft.com/office/drawing/2014/main" id="{7CDD71BC-101C-EB30-4962-1162F241F15F}"/>
                </a:ext>
              </a:extLst>
            </p:cNvPr>
            <p:cNvSpPr txBox="1">
              <a:spLocks noChangeArrowheads="1"/>
            </p:cNvSpPr>
            <p:nvPr/>
          </p:nvSpPr>
          <p:spPr bwMode="auto">
            <a:xfrm>
              <a:off x="432" y="2544"/>
              <a:ext cx="1210"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2400">
                  <a:solidFill>
                    <a:srgbClr val="000000"/>
                  </a:solidFill>
                  <a:latin typeface="+mj-lt"/>
                </a:rPr>
                <a:t>Entities of two different types related to each other</a:t>
              </a:r>
            </a:p>
          </p:txBody>
        </p:sp>
        <p:sp>
          <p:nvSpPr>
            <p:cNvPr id="9" name="Line 9">
              <a:extLst>
                <a:ext uri="{FF2B5EF4-FFF2-40B4-BE49-F238E27FC236}">
                  <a16:creationId xmlns:a16="http://schemas.microsoft.com/office/drawing/2014/main" id="{C0057540-3104-B6B2-896D-F417E0A899B2}"/>
                </a:ext>
              </a:extLst>
            </p:cNvPr>
            <p:cNvSpPr>
              <a:spLocks noChangeShapeType="1"/>
            </p:cNvSpPr>
            <p:nvPr/>
          </p:nvSpPr>
          <p:spPr bwMode="auto">
            <a:xfrm flipV="1">
              <a:off x="1008" y="2064"/>
              <a:ext cx="0" cy="536"/>
            </a:xfrm>
            <a:prstGeom prst="line">
              <a:avLst/>
            </a:prstGeom>
            <a:noFill/>
            <a:ln w="28575">
              <a:solidFill>
                <a:srgbClr val="C00000"/>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US">
                <a:latin typeface="+mj-lt"/>
              </a:endParaRPr>
            </a:p>
          </p:txBody>
        </p:sp>
      </p:grpSp>
      <p:grpSp>
        <p:nvGrpSpPr>
          <p:cNvPr id="10" name="Group 10">
            <a:extLst>
              <a:ext uri="{FF2B5EF4-FFF2-40B4-BE49-F238E27FC236}">
                <a16:creationId xmlns:a16="http://schemas.microsoft.com/office/drawing/2014/main" id="{6937BA79-2F5E-280E-7F06-21C00EF0611F}"/>
              </a:ext>
            </a:extLst>
          </p:cNvPr>
          <p:cNvGrpSpPr>
            <a:grpSpLocks/>
          </p:cNvGrpSpPr>
          <p:nvPr/>
        </p:nvGrpSpPr>
        <p:grpSpPr bwMode="auto">
          <a:xfrm>
            <a:off x="7065167" y="3014472"/>
            <a:ext cx="2286000" cy="2635250"/>
            <a:chOff x="432" y="2064"/>
            <a:chExt cx="1210" cy="1162"/>
          </a:xfrm>
        </p:grpSpPr>
        <p:sp>
          <p:nvSpPr>
            <p:cNvPr id="11" name="Text Box 11">
              <a:extLst>
                <a:ext uri="{FF2B5EF4-FFF2-40B4-BE49-F238E27FC236}">
                  <a16:creationId xmlns:a16="http://schemas.microsoft.com/office/drawing/2014/main" id="{D1DD2129-D62B-DF02-9A7E-08D4F44025A5}"/>
                </a:ext>
              </a:extLst>
            </p:cNvPr>
            <p:cNvSpPr txBox="1">
              <a:spLocks noChangeArrowheads="1"/>
            </p:cNvSpPr>
            <p:nvPr/>
          </p:nvSpPr>
          <p:spPr bwMode="auto">
            <a:xfrm>
              <a:off x="432" y="2534"/>
              <a:ext cx="1210"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2400">
                  <a:solidFill>
                    <a:srgbClr val="000000"/>
                  </a:solidFill>
                  <a:latin typeface="+mj-lt"/>
                </a:rPr>
                <a:t>Entities of three different types related to each other</a:t>
              </a:r>
            </a:p>
          </p:txBody>
        </p:sp>
        <p:sp>
          <p:nvSpPr>
            <p:cNvPr id="12" name="Line 12">
              <a:extLst>
                <a:ext uri="{FF2B5EF4-FFF2-40B4-BE49-F238E27FC236}">
                  <a16:creationId xmlns:a16="http://schemas.microsoft.com/office/drawing/2014/main" id="{08D0668A-37E9-5238-3A68-69A5FC822CDA}"/>
                </a:ext>
              </a:extLst>
            </p:cNvPr>
            <p:cNvSpPr>
              <a:spLocks noChangeShapeType="1"/>
            </p:cNvSpPr>
            <p:nvPr/>
          </p:nvSpPr>
          <p:spPr bwMode="auto">
            <a:xfrm flipV="1">
              <a:off x="1008" y="2064"/>
              <a:ext cx="0" cy="432"/>
            </a:xfrm>
            <a:prstGeom prst="line">
              <a:avLst/>
            </a:prstGeom>
            <a:noFill/>
            <a:ln w="28575">
              <a:solidFill>
                <a:srgbClr val="C00000"/>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US" dirty="0">
                <a:latin typeface="+mj-lt"/>
              </a:endParaRPr>
            </a:p>
          </p:txBody>
        </p:sp>
      </p:grpSp>
    </p:spTree>
    <p:extLst>
      <p:ext uri="{BB962C8B-B14F-4D97-AF65-F5344CB8AC3E}">
        <p14:creationId xmlns:p14="http://schemas.microsoft.com/office/powerpoint/2010/main" val="34863072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EC00-4751-BB4A-8780-76EB473F421B}"/>
              </a:ext>
            </a:extLst>
          </p:cNvPr>
          <p:cNvSpPr>
            <a:spLocks noGrp="1"/>
          </p:cNvSpPr>
          <p:nvPr>
            <p:ph type="title"/>
          </p:nvPr>
        </p:nvSpPr>
        <p:spPr/>
        <p:txBody>
          <a:bodyPr/>
          <a:lstStyle/>
          <a:p>
            <a:r>
              <a:rPr lang="en-US" dirty="0"/>
              <a:t>Database Design Stage</a:t>
            </a:r>
          </a:p>
        </p:txBody>
      </p:sp>
      <p:grpSp>
        <p:nvGrpSpPr>
          <p:cNvPr id="78" name="Group 77">
            <a:extLst>
              <a:ext uri="{FF2B5EF4-FFF2-40B4-BE49-F238E27FC236}">
                <a16:creationId xmlns:a16="http://schemas.microsoft.com/office/drawing/2014/main" id="{9CECCD28-BB16-9F8F-4A7B-399103398961}"/>
              </a:ext>
            </a:extLst>
          </p:cNvPr>
          <p:cNvGrpSpPr/>
          <p:nvPr/>
        </p:nvGrpSpPr>
        <p:grpSpPr>
          <a:xfrm>
            <a:off x="355433" y="1525590"/>
            <a:ext cx="11434230" cy="4436290"/>
            <a:chOff x="111829" y="1787639"/>
            <a:chExt cx="12084392" cy="4726195"/>
          </a:xfrm>
        </p:grpSpPr>
        <p:grpSp>
          <p:nvGrpSpPr>
            <p:cNvPr id="36" name="그룹 7">
              <a:extLst>
                <a:ext uri="{FF2B5EF4-FFF2-40B4-BE49-F238E27FC236}">
                  <a16:creationId xmlns:a16="http://schemas.microsoft.com/office/drawing/2014/main" id="{8FBA9320-358A-388C-4783-0EF383741497}"/>
                </a:ext>
              </a:extLst>
            </p:cNvPr>
            <p:cNvGrpSpPr/>
            <p:nvPr/>
          </p:nvGrpSpPr>
          <p:grpSpPr>
            <a:xfrm>
              <a:off x="5174351" y="3637228"/>
              <a:ext cx="1704867" cy="455477"/>
              <a:chOff x="5134372" y="3131004"/>
              <a:chExt cx="1431908" cy="315692"/>
            </a:xfrm>
          </p:grpSpPr>
          <p:sp>
            <p:nvSpPr>
              <p:cNvPr id="37" name="직사각형 6">
                <a:extLst>
                  <a:ext uri="{FF2B5EF4-FFF2-40B4-BE49-F238E27FC236}">
                    <a16:creationId xmlns:a16="http://schemas.microsoft.com/office/drawing/2014/main" id="{E234CB4E-DE6E-92C5-F380-449C96FB9637}"/>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자유형: 도형 32">
                <a:extLst>
                  <a:ext uri="{FF2B5EF4-FFF2-40B4-BE49-F238E27FC236}">
                    <a16:creationId xmlns:a16="http://schemas.microsoft.com/office/drawing/2014/main" id="{D67E4260-CFFC-DC7F-C3D7-CF61E338C2DE}"/>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9" name="그룹 34">
              <a:extLst>
                <a:ext uri="{FF2B5EF4-FFF2-40B4-BE49-F238E27FC236}">
                  <a16:creationId xmlns:a16="http://schemas.microsoft.com/office/drawing/2014/main" id="{0968EBF0-6304-0CDA-EA12-70FADEAAAF0B}"/>
                </a:ext>
              </a:extLst>
            </p:cNvPr>
            <p:cNvGrpSpPr/>
            <p:nvPr/>
          </p:nvGrpSpPr>
          <p:grpSpPr>
            <a:xfrm>
              <a:off x="5312790" y="4137862"/>
              <a:ext cx="1704867" cy="455477"/>
              <a:chOff x="5134372" y="3131004"/>
              <a:chExt cx="1431908" cy="315692"/>
            </a:xfrm>
          </p:grpSpPr>
          <p:sp>
            <p:nvSpPr>
              <p:cNvPr id="40" name="직사각형 6">
                <a:extLst>
                  <a:ext uri="{FF2B5EF4-FFF2-40B4-BE49-F238E27FC236}">
                    <a16:creationId xmlns:a16="http://schemas.microsoft.com/office/drawing/2014/main" id="{0AFE7289-E08A-8407-8242-4A48A267A5AD}"/>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자유형: 도형 36">
                <a:extLst>
                  <a:ext uri="{FF2B5EF4-FFF2-40B4-BE49-F238E27FC236}">
                    <a16:creationId xmlns:a16="http://schemas.microsoft.com/office/drawing/2014/main" id="{9CFC8729-D0A0-4E12-B78C-DFEAB3FD6889}"/>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2" name="그룹 37">
              <a:extLst>
                <a:ext uri="{FF2B5EF4-FFF2-40B4-BE49-F238E27FC236}">
                  <a16:creationId xmlns:a16="http://schemas.microsoft.com/office/drawing/2014/main" id="{E6A11D5B-FC9D-F79E-DCC1-4804ADCF578E}"/>
                </a:ext>
              </a:extLst>
            </p:cNvPr>
            <p:cNvGrpSpPr/>
            <p:nvPr/>
          </p:nvGrpSpPr>
          <p:grpSpPr>
            <a:xfrm>
              <a:off x="5174351" y="4638496"/>
              <a:ext cx="1704867" cy="455477"/>
              <a:chOff x="5134372" y="3131004"/>
              <a:chExt cx="1431908" cy="315692"/>
            </a:xfrm>
          </p:grpSpPr>
          <p:sp>
            <p:nvSpPr>
              <p:cNvPr id="43" name="직사각형 6">
                <a:extLst>
                  <a:ext uri="{FF2B5EF4-FFF2-40B4-BE49-F238E27FC236}">
                    <a16:creationId xmlns:a16="http://schemas.microsoft.com/office/drawing/2014/main" id="{07B814DB-BDFD-DF42-DD94-C57EEE5E8853}"/>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자유형: 도형 39">
                <a:extLst>
                  <a:ext uri="{FF2B5EF4-FFF2-40B4-BE49-F238E27FC236}">
                    <a16:creationId xmlns:a16="http://schemas.microsoft.com/office/drawing/2014/main" id="{5122BA18-28E6-736F-ED35-1D1F559DA691}"/>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 name="그룹 40">
              <a:extLst>
                <a:ext uri="{FF2B5EF4-FFF2-40B4-BE49-F238E27FC236}">
                  <a16:creationId xmlns:a16="http://schemas.microsoft.com/office/drawing/2014/main" id="{E2AD4F2B-53A5-54A9-4DA6-8E8EC76AEB05}"/>
                </a:ext>
              </a:extLst>
            </p:cNvPr>
            <p:cNvGrpSpPr/>
            <p:nvPr/>
          </p:nvGrpSpPr>
          <p:grpSpPr>
            <a:xfrm>
              <a:off x="5312790" y="5139130"/>
              <a:ext cx="1704867" cy="455477"/>
              <a:chOff x="5134372" y="3131004"/>
              <a:chExt cx="1431908" cy="315692"/>
            </a:xfrm>
          </p:grpSpPr>
          <p:sp>
            <p:nvSpPr>
              <p:cNvPr id="46" name="직사각형 6">
                <a:extLst>
                  <a:ext uri="{FF2B5EF4-FFF2-40B4-BE49-F238E27FC236}">
                    <a16:creationId xmlns:a16="http://schemas.microsoft.com/office/drawing/2014/main" id="{0D00971C-2F16-97F8-22E6-F15354FCDF12}"/>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자유형: 도형 46">
                <a:extLst>
                  <a:ext uri="{FF2B5EF4-FFF2-40B4-BE49-F238E27FC236}">
                    <a16:creationId xmlns:a16="http://schemas.microsoft.com/office/drawing/2014/main" id="{7E40AA00-CA84-D909-0755-A6B006D5B8D2}"/>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48" name="그룹 47">
              <a:extLst>
                <a:ext uri="{FF2B5EF4-FFF2-40B4-BE49-F238E27FC236}">
                  <a16:creationId xmlns:a16="http://schemas.microsoft.com/office/drawing/2014/main" id="{9F0C5CA6-6FEC-6AD0-C598-B9AF1FDC2931}"/>
                </a:ext>
              </a:extLst>
            </p:cNvPr>
            <p:cNvGrpSpPr/>
            <p:nvPr/>
          </p:nvGrpSpPr>
          <p:grpSpPr>
            <a:xfrm>
              <a:off x="5174351" y="5639764"/>
              <a:ext cx="1704867" cy="455477"/>
              <a:chOff x="5134372" y="3131004"/>
              <a:chExt cx="1431908" cy="315692"/>
            </a:xfrm>
          </p:grpSpPr>
          <p:sp>
            <p:nvSpPr>
              <p:cNvPr id="49" name="직사각형 6">
                <a:extLst>
                  <a:ext uri="{FF2B5EF4-FFF2-40B4-BE49-F238E27FC236}">
                    <a16:creationId xmlns:a16="http://schemas.microsoft.com/office/drawing/2014/main" id="{6D405457-FC9A-2A17-1A7C-84445616096F}"/>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자유형: 도형 68">
                <a:extLst>
                  <a:ext uri="{FF2B5EF4-FFF2-40B4-BE49-F238E27FC236}">
                    <a16:creationId xmlns:a16="http://schemas.microsoft.com/office/drawing/2014/main" id="{469A83B6-27E2-2A28-B3D2-9EA6039AAC9F}"/>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51" name="Freeform 1">
              <a:extLst>
                <a:ext uri="{FF2B5EF4-FFF2-40B4-BE49-F238E27FC236}">
                  <a16:creationId xmlns:a16="http://schemas.microsoft.com/office/drawing/2014/main" id="{A8963238-7A80-6E44-E33E-BA7B9C667D9A}"/>
                </a:ext>
              </a:extLst>
            </p:cNvPr>
            <p:cNvSpPr/>
            <p:nvPr/>
          </p:nvSpPr>
          <p:spPr>
            <a:xfrm>
              <a:off x="3950125" y="3611602"/>
              <a:ext cx="1498176" cy="266701"/>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chemeClr val="accent4"/>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Freeform 43">
              <a:extLst>
                <a:ext uri="{FF2B5EF4-FFF2-40B4-BE49-F238E27FC236}">
                  <a16:creationId xmlns:a16="http://schemas.microsoft.com/office/drawing/2014/main" id="{538D2030-696B-F26B-C0E0-58D1F0599156}"/>
                </a:ext>
              </a:extLst>
            </p:cNvPr>
            <p:cNvSpPr/>
            <p:nvPr/>
          </p:nvSpPr>
          <p:spPr>
            <a:xfrm>
              <a:off x="3950125" y="4614582"/>
              <a:ext cx="1498176" cy="266701"/>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chemeClr val="accent2"/>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Freeform 44">
              <a:extLst>
                <a:ext uri="{FF2B5EF4-FFF2-40B4-BE49-F238E27FC236}">
                  <a16:creationId xmlns:a16="http://schemas.microsoft.com/office/drawing/2014/main" id="{B0DA9C94-9CC7-3E77-B82D-356D84DB7ED8}"/>
                </a:ext>
              </a:extLst>
            </p:cNvPr>
            <p:cNvSpPr/>
            <p:nvPr/>
          </p:nvSpPr>
          <p:spPr>
            <a:xfrm>
              <a:off x="3950125" y="5617562"/>
              <a:ext cx="1498176" cy="266701"/>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chemeClr val="accent5"/>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Freeform 45">
              <a:extLst>
                <a:ext uri="{FF2B5EF4-FFF2-40B4-BE49-F238E27FC236}">
                  <a16:creationId xmlns:a16="http://schemas.microsoft.com/office/drawing/2014/main" id="{12C8B357-C855-98CB-308D-98070893C846}"/>
                </a:ext>
              </a:extLst>
            </p:cNvPr>
            <p:cNvSpPr/>
            <p:nvPr/>
          </p:nvSpPr>
          <p:spPr>
            <a:xfrm flipH="1">
              <a:off x="6707557" y="4113092"/>
              <a:ext cx="1498176" cy="266701"/>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chemeClr val="accent3"/>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Freeform 49">
              <a:extLst>
                <a:ext uri="{FF2B5EF4-FFF2-40B4-BE49-F238E27FC236}">
                  <a16:creationId xmlns:a16="http://schemas.microsoft.com/office/drawing/2014/main" id="{70CD8839-E18F-2010-20AE-5444A2B80589}"/>
                </a:ext>
              </a:extLst>
            </p:cNvPr>
            <p:cNvSpPr/>
            <p:nvPr/>
          </p:nvSpPr>
          <p:spPr>
            <a:xfrm flipH="1">
              <a:off x="6707557" y="5116072"/>
              <a:ext cx="1498176" cy="266701"/>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chemeClr val="accent1"/>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6" name="Group 55">
              <a:extLst>
                <a:ext uri="{FF2B5EF4-FFF2-40B4-BE49-F238E27FC236}">
                  <a16:creationId xmlns:a16="http://schemas.microsoft.com/office/drawing/2014/main" id="{B3071A0C-A0F6-1EE3-FF57-175085D46BA9}"/>
                </a:ext>
              </a:extLst>
            </p:cNvPr>
            <p:cNvGrpSpPr/>
            <p:nvPr/>
          </p:nvGrpSpPr>
          <p:grpSpPr>
            <a:xfrm>
              <a:off x="8194320" y="3927768"/>
              <a:ext cx="4001901" cy="1002439"/>
              <a:chOff x="1558208" y="2177402"/>
              <a:chExt cx="2731057" cy="1002439"/>
            </a:xfrm>
          </p:grpSpPr>
          <p:sp>
            <p:nvSpPr>
              <p:cNvPr id="57" name="TextBox 56">
                <a:extLst>
                  <a:ext uri="{FF2B5EF4-FFF2-40B4-BE49-F238E27FC236}">
                    <a16:creationId xmlns:a16="http://schemas.microsoft.com/office/drawing/2014/main" id="{DD9B8A49-51FA-A5D4-442C-EF968FB7FBFD}"/>
                  </a:ext>
                </a:extLst>
              </p:cNvPr>
              <p:cNvSpPr txBox="1"/>
              <p:nvPr/>
            </p:nvSpPr>
            <p:spPr>
              <a:xfrm>
                <a:off x="1562893" y="2491273"/>
                <a:ext cx="2726372" cy="688568"/>
              </a:xfrm>
              <a:prstGeom prst="rect">
                <a:avLst/>
              </a:prstGeom>
              <a:noFill/>
            </p:spPr>
            <p:txBody>
              <a:bodyPr wrap="square" rtlCol="0">
                <a:spAutoFit/>
              </a:bodyPr>
              <a:lstStyle/>
              <a:p>
                <a:r>
                  <a:rPr lang="en-US" altLang="ko-KR" dirty="0">
                    <a:solidFill>
                      <a:schemeClr val="tx1">
                        <a:lumMod val="75000"/>
                        <a:lumOff val="25000"/>
                      </a:schemeClr>
                    </a:solidFill>
                    <a:latin typeface="+mj-lt"/>
                    <a:cs typeface="Arial" pitchFamily="34" charset="0"/>
                  </a:rPr>
                  <a:t>Talk to the users to identify the basic forms and reports</a:t>
                </a:r>
                <a:endParaRPr lang="en-US" altLang="ko-KR" dirty="0">
                  <a:solidFill>
                    <a:schemeClr val="tx1">
                      <a:lumMod val="95000"/>
                      <a:lumOff val="5000"/>
                    </a:schemeClr>
                  </a:solidFill>
                  <a:latin typeface="+mj-lt"/>
                  <a:cs typeface="Arial" pitchFamily="34" charset="0"/>
                </a:endParaRPr>
              </a:p>
            </p:txBody>
          </p:sp>
          <p:sp>
            <p:nvSpPr>
              <p:cNvPr id="58" name="TextBox 57">
                <a:extLst>
                  <a:ext uri="{FF2B5EF4-FFF2-40B4-BE49-F238E27FC236}">
                    <a16:creationId xmlns:a16="http://schemas.microsoft.com/office/drawing/2014/main" id="{860E99BE-D616-BE91-96A9-DACC88E706E1}"/>
                  </a:ext>
                </a:extLst>
              </p:cNvPr>
              <p:cNvSpPr txBox="1"/>
              <p:nvPr/>
            </p:nvSpPr>
            <p:spPr>
              <a:xfrm>
                <a:off x="1558208" y="2177402"/>
                <a:ext cx="282460" cy="393467"/>
              </a:xfrm>
              <a:prstGeom prst="rect">
                <a:avLst/>
              </a:prstGeom>
              <a:solidFill>
                <a:schemeClr val="bg1">
                  <a:lumMod val="75000"/>
                </a:schemeClr>
              </a:solidFill>
            </p:spPr>
            <p:txBody>
              <a:bodyPr wrap="square" lIns="108000" rIns="108000" rtlCol="0">
                <a:spAutoFit/>
              </a:bodyPr>
              <a:lstStyle/>
              <a:p>
                <a:r>
                  <a:rPr lang="en-US" altLang="ko-KR" b="1" dirty="0">
                    <a:solidFill>
                      <a:schemeClr val="bg1"/>
                    </a:solidFill>
                    <a:latin typeface="+mj-lt"/>
                    <a:cs typeface="Arial" pitchFamily="34" charset="0"/>
                  </a:rPr>
                  <a:t>2.</a:t>
                </a:r>
                <a:endParaRPr lang="ko-KR" altLang="en-US" b="1" dirty="0">
                  <a:solidFill>
                    <a:schemeClr val="bg1"/>
                  </a:solidFill>
                  <a:latin typeface="+mj-lt"/>
                  <a:cs typeface="Arial" pitchFamily="34" charset="0"/>
                </a:endParaRPr>
              </a:p>
            </p:txBody>
          </p:sp>
        </p:grpSp>
        <p:grpSp>
          <p:nvGrpSpPr>
            <p:cNvPr id="59" name="Group 58">
              <a:extLst>
                <a:ext uri="{FF2B5EF4-FFF2-40B4-BE49-F238E27FC236}">
                  <a16:creationId xmlns:a16="http://schemas.microsoft.com/office/drawing/2014/main" id="{79C35121-2094-A4A5-91C7-1A2536D212D5}"/>
                </a:ext>
              </a:extLst>
            </p:cNvPr>
            <p:cNvGrpSpPr/>
            <p:nvPr/>
          </p:nvGrpSpPr>
          <p:grpSpPr>
            <a:xfrm>
              <a:off x="8198868" y="5000978"/>
              <a:ext cx="3752535" cy="786935"/>
              <a:chOff x="1561311" y="2261823"/>
              <a:chExt cx="2560880" cy="786935"/>
            </a:xfrm>
          </p:grpSpPr>
          <p:sp>
            <p:nvSpPr>
              <p:cNvPr id="60" name="TextBox 59">
                <a:extLst>
                  <a:ext uri="{FF2B5EF4-FFF2-40B4-BE49-F238E27FC236}">
                    <a16:creationId xmlns:a16="http://schemas.microsoft.com/office/drawing/2014/main" id="{37AA4B58-7656-F851-C868-0F15820EB0C9}"/>
                  </a:ext>
                </a:extLst>
              </p:cNvPr>
              <p:cNvSpPr txBox="1"/>
              <p:nvPr/>
            </p:nvSpPr>
            <p:spPr>
              <a:xfrm>
                <a:off x="1568171" y="2655291"/>
                <a:ext cx="2554020" cy="393467"/>
              </a:xfrm>
              <a:prstGeom prst="rect">
                <a:avLst/>
              </a:prstGeom>
              <a:noFill/>
            </p:spPr>
            <p:txBody>
              <a:bodyPr wrap="square" rtlCol="0">
                <a:spAutoFit/>
              </a:bodyPr>
              <a:lstStyle/>
              <a:p>
                <a:r>
                  <a:rPr lang="en-US" altLang="ko-KR" dirty="0">
                    <a:solidFill>
                      <a:schemeClr val="tx1">
                        <a:lumMod val="75000"/>
                        <a:lumOff val="25000"/>
                      </a:schemeClr>
                    </a:solidFill>
                    <a:latin typeface="+mj-lt"/>
                    <a:cs typeface="Arial" pitchFamily="34" charset="0"/>
                  </a:rPr>
                  <a:t>Identify the data items to be stored.</a:t>
                </a:r>
                <a:endParaRPr lang="en-US" altLang="ko-KR" dirty="0">
                  <a:solidFill>
                    <a:schemeClr val="tx1">
                      <a:lumMod val="95000"/>
                      <a:lumOff val="5000"/>
                    </a:schemeClr>
                  </a:solidFill>
                  <a:latin typeface="+mj-lt"/>
                  <a:cs typeface="Arial" pitchFamily="34" charset="0"/>
                </a:endParaRPr>
              </a:p>
            </p:txBody>
          </p:sp>
          <p:sp>
            <p:nvSpPr>
              <p:cNvPr id="61" name="TextBox 60">
                <a:extLst>
                  <a:ext uri="{FF2B5EF4-FFF2-40B4-BE49-F238E27FC236}">
                    <a16:creationId xmlns:a16="http://schemas.microsoft.com/office/drawing/2014/main" id="{16AB4941-1745-8C2D-59FF-806CC8D5FABB}"/>
                  </a:ext>
                </a:extLst>
              </p:cNvPr>
              <p:cNvSpPr txBox="1"/>
              <p:nvPr/>
            </p:nvSpPr>
            <p:spPr>
              <a:xfrm>
                <a:off x="1561311" y="2261823"/>
                <a:ext cx="279357" cy="393467"/>
              </a:xfrm>
              <a:prstGeom prst="rect">
                <a:avLst/>
              </a:prstGeom>
              <a:solidFill>
                <a:schemeClr val="accent1"/>
              </a:solidFill>
            </p:spPr>
            <p:txBody>
              <a:bodyPr wrap="square" lIns="108000" rIns="108000" rtlCol="0">
                <a:spAutoFit/>
              </a:bodyPr>
              <a:lstStyle/>
              <a:p>
                <a:r>
                  <a:rPr lang="en-US" altLang="ko-KR" b="1" dirty="0">
                    <a:solidFill>
                      <a:schemeClr val="bg1"/>
                    </a:solidFill>
                    <a:latin typeface="+mj-lt"/>
                    <a:cs typeface="Arial" pitchFamily="34" charset="0"/>
                  </a:rPr>
                  <a:t>3.</a:t>
                </a:r>
                <a:endParaRPr lang="ko-KR" altLang="en-US" b="1" dirty="0">
                  <a:solidFill>
                    <a:schemeClr val="bg1"/>
                  </a:solidFill>
                  <a:latin typeface="+mj-lt"/>
                  <a:cs typeface="Arial" pitchFamily="34" charset="0"/>
                </a:endParaRPr>
              </a:p>
            </p:txBody>
          </p:sp>
        </p:grpSp>
        <p:grpSp>
          <p:nvGrpSpPr>
            <p:cNvPr id="62" name="Group 61">
              <a:extLst>
                <a:ext uri="{FF2B5EF4-FFF2-40B4-BE49-F238E27FC236}">
                  <a16:creationId xmlns:a16="http://schemas.microsoft.com/office/drawing/2014/main" id="{940D6F0E-5B35-BFEA-951C-49EAC55CA7E5}"/>
                </a:ext>
              </a:extLst>
            </p:cNvPr>
            <p:cNvGrpSpPr/>
            <p:nvPr/>
          </p:nvGrpSpPr>
          <p:grpSpPr>
            <a:xfrm>
              <a:off x="550888" y="4545645"/>
              <a:ext cx="3446799" cy="726213"/>
              <a:chOff x="1215071" y="2300884"/>
              <a:chExt cx="2352233" cy="726213"/>
            </a:xfrm>
          </p:grpSpPr>
          <p:sp>
            <p:nvSpPr>
              <p:cNvPr id="63" name="TextBox 62">
                <a:extLst>
                  <a:ext uri="{FF2B5EF4-FFF2-40B4-BE49-F238E27FC236}">
                    <a16:creationId xmlns:a16="http://schemas.microsoft.com/office/drawing/2014/main" id="{A47F22AF-A5A3-F965-F7DE-832DFE6178AA}"/>
                  </a:ext>
                </a:extLst>
              </p:cNvPr>
              <p:cNvSpPr txBox="1"/>
              <p:nvPr/>
            </p:nvSpPr>
            <p:spPr>
              <a:xfrm>
                <a:off x="1215071" y="2657765"/>
                <a:ext cx="2346159" cy="369332"/>
              </a:xfrm>
              <a:prstGeom prst="rect">
                <a:avLst/>
              </a:prstGeom>
              <a:noFill/>
            </p:spPr>
            <p:txBody>
              <a:bodyPr wrap="square" rtlCol="0">
                <a:spAutoFit/>
              </a:bodyPr>
              <a:lstStyle/>
              <a:p>
                <a:pPr algn="r"/>
                <a:r>
                  <a:rPr lang="en-US" altLang="ko-KR" dirty="0">
                    <a:solidFill>
                      <a:schemeClr val="tx1">
                        <a:lumMod val="75000"/>
                        <a:lumOff val="25000"/>
                      </a:schemeClr>
                    </a:solidFill>
                    <a:latin typeface="+mj-lt"/>
                    <a:cs typeface="Arial" pitchFamily="34" charset="0"/>
                  </a:rPr>
                  <a:t>Identify any business constraints.</a:t>
                </a:r>
                <a:endParaRPr lang="en-US" altLang="ko-KR" dirty="0">
                  <a:solidFill>
                    <a:schemeClr val="tx1">
                      <a:lumMod val="95000"/>
                      <a:lumOff val="5000"/>
                    </a:schemeClr>
                  </a:solidFill>
                  <a:latin typeface="+mj-lt"/>
                  <a:cs typeface="Arial" pitchFamily="34" charset="0"/>
                </a:endParaRPr>
              </a:p>
            </p:txBody>
          </p:sp>
          <p:sp>
            <p:nvSpPr>
              <p:cNvPr id="64" name="TextBox 63">
                <a:extLst>
                  <a:ext uri="{FF2B5EF4-FFF2-40B4-BE49-F238E27FC236}">
                    <a16:creationId xmlns:a16="http://schemas.microsoft.com/office/drawing/2014/main" id="{3576D02E-B7CA-1661-66A3-470C79966715}"/>
                  </a:ext>
                </a:extLst>
              </p:cNvPr>
              <p:cNvSpPr txBox="1"/>
              <p:nvPr/>
            </p:nvSpPr>
            <p:spPr>
              <a:xfrm>
                <a:off x="3258494" y="2300884"/>
                <a:ext cx="308810" cy="393467"/>
              </a:xfrm>
              <a:prstGeom prst="rect">
                <a:avLst/>
              </a:prstGeom>
              <a:solidFill>
                <a:schemeClr val="accent2"/>
              </a:solidFill>
            </p:spPr>
            <p:txBody>
              <a:bodyPr wrap="square" lIns="108000" rIns="108000" rtlCol="0">
                <a:spAutoFit/>
              </a:bodyPr>
              <a:lstStyle/>
              <a:p>
                <a:pPr algn="r"/>
                <a:r>
                  <a:rPr lang="en-US" altLang="ko-KR" b="1" dirty="0">
                    <a:solidFill>
                      <a:schemeClr val="bg1"/>
                    </a:solidFill>
                    <a:latin typeface="+mj-lt"/>
                    <a:cs typeface="Arial" pitchFamily="34" charset="0"/>
                  </a:rPr>
                  <a:t>5.</a:t>
                </a:r>
                <a:endParaRPr lang="ko-KR" altLang="en-US" b="1" dirty="0">
                  <a:solidFill>
                    <a:schemeClr val="bg1"/>
                  </a:solidFill>
                  <a:latin typeface="+mj-lt"/>
                  <a:cs typeface="Arial" pitchFamily="34" charset="0"/>
                </a:endParaRPr>
              </a:p>
            </p:txBody>
          </p:sp>
        </p:grpSp>
        <p:grpSp>
          <p:nvGrpSpPr>
            <p:cNvPr id="65" name="Group 64">
              <a:extLst>
                <a:ext uri="{FF2B5EF4-FFF2-40B4-BE49-F238E27FC236}">
                  <a16:creationId xmlns:a16="http://schemas.microsoft.com/office/drawing/2014/main" id="{ACB62AD1-1614-8259-A020-646CAFB4F4AD}"/>
                </a:ext>
              </a:extLst>
            </p:cNvPr>
            <p:cNvGrpSpPr/>
            <p:nvPr/>
          </p:nvGrpSpPr>
          <p:grpSpPr>
            <a:xfrm>
              <a:off x="1206923" y="5525854"/>
              <a:ext cx="2805005" cy="987980"/>
              <a:chOff x="1662776" y="2292304"/>
              <a:chExt cx="1914247" cy="987980"/>
            </a:xfrm>
          </p:grpSpPr>
          <p:sp>
            <p:nvSpPr>
              <p:cNvPr id="66" name="TextBox 65">
                <a:extLst>
                  <a:ext uri="{FF2B5EF4-FFF2-40B4-BE49-F238E27FC236}">
                    <a16:creationId xmlns:a16="http://schemas.microsoft.com/office/drawing/2014/main" id="{DEBF3AF7-A299-190A-D3E3-B94314D2BC8D}"/>
                  </a:ext>
                </a:extLst>
              </p:cNvPr>
              <p:cNvSpPr txBox="1"/>
              <p:nvPr/>
            </p:nvSpPr>
            <p:spPr>
              <a:xfrm>
                <a:off x="1662776" y="2633953"/>
                <a:ext cx="1898454" cy="646331"/>
              </a:xfrm>
              <a:prstGeom prst="rect">
                <a:avLst/>
              </a:prstGeom>
              <a:noFill/>
            </p:spPr>
            <p:txBody>
              <a:bodyPr wrap="square" rtlCol="0">
                <a:spAutoFit/>
              </a:bodyPr>
              <a:lstStyle/>
              <a:p>
                <a:pPr algn="r"/>
                <a:r>
                  <a:rPr lang="en-US" altLang="ko-KR" dirty="0">
                    <a:solidFill>
                      <a:schemeClr val="tx1">
                        <a:lumMod val="75000"/>
                        <a:lumOff val="25000"/>
                      </a:schemeClr>
                    </a:solidFill>
                    <a:latin typeface="+mj-lt"/>
                    <a:cs typeface="Arial" pitchFamily="34" charset="0"/>
                  </a:rPr>
                  <a:t>Verify the design matches the business rules</a:t>
                </a:r>
                <a:endParaRPr lang="en-US" altLang="ko-KR" dirty="0">
                  <a:solidFill>
                    <a:schemeClr val="tx1">
                      <a:lumMod val="95000"/>
                      <a:lumOff val="5000"/>
                    </a:schemeClr>
                  </a:solidFill>
                  <a:latin typeface="+mj-lt"/>
                  <a:cs typeface="Arial" pitchFamily="34" charset="0"/>
                </a:endParaRPr>
              </a:p>
            </p:txBody>
          </p:sp>
          <p:sp>
            <p:nvSpPr>
              <p:cNvPr id="67" name="TextBox 66">
                <a:extLst>
                  <a:ext uri="{FF2B5EF4-FFF2-40B4-BE49-F238E27FC236}">
                    <a16:creationId xmlns:a16="http://schemas.microsoft.com/office/drawing/2014/main" id="{6F2D3FDD-77DA-2BD5-0706-03772EF3E20F}"/>
                  </a:ext>
                </a:extLst>
              </p:cNvPr>
              <p:cNvSpPr txBox="1"/>
              <p:nvPr/>
            </p:nvSpPr>
            <p:spPr>
              <a:xfrm>
                <a:off x="3258496" y="2292304"/>
                <a:ext cx="318527" cy="393467"/>
              </a:xfrm>
              <a:prstGeom prst="rect">
                <a:avLst/>
              </a:prstGeom>
              <a:solidFill>
                <a:schemeClr val="accent1">
                  <a:lumMod val="60000"/>
                  <a:lumOff val="40000"/>
                </a:schemeClr>
              </a:solidFill>
            </p:spPr>
            <p:txBody>
              <a:bodyPr wrap="square" lIns="108000" rIns="108000" rtlCol="0">
                <a:spAutoFit/>
              </a:bodyPr>
              <a:lstStyle/>
              <a:p>
                <a:pPr algn="r"/>
                <a:r>
                  <a:rPr lang="en-US" altLang="ko-KR" b="1" dirty="0">
                    <a:solidFill>
                      <a:schemeClr val="bg1"/>
                    </a:solidFill>
                    <a:latin typeface="+mj-lt"/>
                    <a:cs typeface="Arial" pitchFamily="34" charset="0"/>
                  </a:rPr>
                  <a:t>6.</a:t>
                </a:r>
                <a:endParaRPr lang="ko-KR" altLang="en-US" b="1" dirty="0">
                  <a:solidFill>
                    <a:schemeClr val="bg1"/>
                  </a:solidFill>
                  <a:latin typeface="+mj-lt"/>
                  <a:cs typeface="Arial" pitchFamily="34" charset="0"/>
                </a:endParaRPr>
              </a:p>
            </p:txBody>
          </p:sp>
        </p:grpSp>
        <p:grpSp>
          <p:nvGrpSpPr>
            <p:cNvPr id="68" name="Group 67">
              <a:extLst>
                <a:ext uri="{FF2B5EF4-FFF2-40B4-BE49-F238E27FC236}">
                  <a16:creationId xmlns:a16="http://schemas.microsoft.com/office/drawing/2014/main" id="{4B7AA3CE-3CB3-4E57-84A4-E326DC2FDA2D}"/>
                </a:ext>
              </a:extLst>
            </p:cNvPr>
            <p:cNvGrpSpPr/>
            <p:nvPr/>
          </p:nvGrpSpPr>
          <p:grpSpPr>
            <a:xfrm>
              <a:off x="111829" y="3414160"/>
              <a:ext cx="3885859" cy="746520"/>
              <a:chOff x="915439" y="2158190"/>
              <a:chExt cx="2651865" cy="746520"/>
            </a:xfrm>
          </p:grpSpPr>
          <p:sp>
            <p:nvSpPr>
              <p:cNvPr id="69" name="TextBox 68">
                <a:extLst>
                  <a:ext uri="{FF2B5EF4-FFF2-40B4-BE49-F238E27FC236}">
                    <a16:creationId xmlns:a16="http://schemas.microsoft.com/office/drawing/2014/main" id="{60AD56F5-4606-6C56-F417-9D43D15FE6F7}"/>
                  </a:ext>
                </a:extLst>
              </p:cNvPr>
              <p:cNvSpPr txBox="1"/>
              <p:nvPr/>
            </p:nvSpPr>
            <p:spPr>
              <a:xfrm>
                <a:off x="915439" y="2511243"/>
                <a:ext cx="2632545" cy="393467"/>
              </a:xfrm>
              <a:prstGeom prst="rect">
                <a:avLst/>
              </a:prstGeom>
              <a:noFill/>
            </p:spPr>
            <p:txBody>
              <a:bodyPr wrap="square" rtlCol="0">
                <a:spAutoFit/>
              </a:bodyPr>
              <a:lstStyle/>
              <a:p>
                <a:pPr algn="r"/>
                <a:r>
                  <a:rPr lang="en-US" altLang="ko-KR" dirty="0">
                    <a:solidFill>
                      <a:schemeClr val="tx1">
                        <a:lumMod val="75000"/>
                        <a:lumOff val="25000"/>
                      </a:schemeClr>
                    </a:solidFill>
                    <a:latin typeface="+mj-lt"/>
                    <a:cs typeface="Arial" pitchFamily="34" charset="0"/>
                  </a:rPr>
                  <a:t>Design the tables and relationships</a:t>
                </a:r>
                <a:endParaRPr lang="en-US" altLang="ko-KR" dirty="0">
                  <a:solidFill>
                    <a:schemeClr val="tx1">
                      <a:lumMod val="95000"/>
                      <a:lumOff val="5000"/>
                    </a:schemeClr>
                  </a:solidFill>
                  <a:latin typeface="+mj-lt"/>
                  <a:cs typeface="Arial" pitchFamily="34" charset="0"/>
                </a:endParaRPr>
              </a:p>
            </p:txBody>
          </p:sp>
          <p:sp>
            <p:nvSpPr>
              <p:cNvPr id="70" name="TextBox 69">
                <a:extLst>
                  <a:ext uri="{FF2B5EF4-FFF2-40B4-BE49-F238E27FC236}">
                    <a16:creationId xmlns:a16="http://schemas.microsoft.com/office/drawing/2014/main" id="{2BEA1EF3-EEBB-D695-A0EF-71D192985802}"/>
                  </a:ext>
                </a:extLst>
              </p:cNvPr>
              <p:cNvSpPr txBox="1"/>
              <p:nvPr/>
            </p:nvSpPr>
            <p:spPr>
              <a:xfrm>
                <a:off x="3258495" y="2158190"/>
                <a:ext cx="308809" cy="393467"/>
              </a:xfrm>
              <a:prstGeom prst="rect">
                <a:avLst/>
              </a:prstGeom>
              <a:solidFill>
                <a:srgbClr val="FFC000"/>
              </a:solidFill>
            </p:spPr>
            <p:txBody>
              <a:bodyPr wrap="square" lIns="108000" rIns="108000" rtlCol="0">
                <a:spAutoFit/>
              </a:bodyPr>
              <a:lstStyle/>
              <a:p>
                <a:pPr algn="r"/>
                <a:r>
                  <a:rPr lang="en-US" altLang="ko-KR" b="1" dirty="0">
                    <a:solidFill>
                      <a:schemeClr val="bg1"/>
                    </a:solidFill>
                    <a:latin typeface="+mj-lt"/>
                    <a:cs typeface="Arial" pitchFamily="34" charset="0"/>
                  </a:rPr>
                  <a:t>4.</a:t>
                </a:r>
                <a:endParaRPr lang="ko-KR" altLang="en-US" b="1" dirty="0">
                  <a:solidFill>
                    <a:schemeClr val="bg1"/>
                  </a:solidFill>
                  <a:latin typeface="+mj-lt"/>
                  <a:cs typeface="Arial" pitchFamily="34" charset="0"/>
                </a:endParaRPr>
              </a:p>
            </p:txBody>
          </p:sp>
        </p:grpSp>
        <p:grpSp>
          <p:nvGrpSpPr>
            <p:cNvPr id="71" name="Group 70">
              <a:extLst>
                <a:ext uri="{FF2B5EF4-FFF2-40B4-BE49-F238E27FC236}">
                  <a16:creationId xmlns:a16="http://schemas.microsoft.com/office/drawing/2014/main" id="{D5BB0287-F26B-45A9-0B92-CC167493D2E3}"/>
                </a:ext>
              </a:extLst>
            </p:cNvPr>
            <p:cNvGrpSpPr/>
            <p:nvPr/>
          </p:nvGrpSpPr>
          <p:grpSpPr>
            <a:xfrm>
              <a:off x="6957489" y="1787639"/>
              <a:ext cx="4102148" cy="763686"/>
              <a:chOff x="2556780" y="1766707"/>
              <a:chExt cx="3100235" cy="763686"/>
            </a:xfrm>
          </p:grpSpPr>
          <p:sp>
            <p:nvSpPr>
              <p:cNvPr id="72" name="TextBox 71">
                <a:extLst>
                  <a:ext uri="{FF2B5EF4-FFF2-40B4-BE49-F238E27FC236}">
                    <a16:creationId xmlns:a16="http://schemas.microsoft.com/office/drawing/2014/main" id="{46E40706-B389-0197-1064-BA966029445F}"/>
                  </a:ext>
                </a:extLst>
              </p:cNvPr>
              <p:cNvSpPr txBox="1"/>
              <p:nvPr/>
            </p:nvSpPr>
            <p:spPr>
              <a:xfrm>
                <a:off x="2556780" y="2161061"/>
                <a:ext cx="3100235" cy="369332"/>
              </a:xfrm>
              <a:prstGeom prst="rect">
                <a:avLst/>
              </a:prstGeom>
              <a:noFill/>
            </p:spPr>
            <p:txBody>
              <a:bodyPr wrap="square" rtlCol="0">
                <a:spAutoFit/>
              </a:bodyPr>
              <a:lstStyle/>
              <a:p>
                <a:r>
                  <a:rPr lang="en-US" altLang="ko-KR" dirty="0">
                    <a:solidFill>
                      <a:schemeClr val="tx1">
                        <a:lumMod val="95000"/>
                        <a:lumOff val="5000"/>
                      </a:schemeClr>
                    </a:solidFill>
                    <a:latin typeface="+mj-lt"/>
                    <a:cs typeface="Arial" pitchFamily="34" charset="0"/>
                  </a:rPr>
                  <a:t>Identify the exact goals of the system</a:t>
                </a:r>
              </a:p>
            </p:txBody>
          </p:sp>
          <p:sp>
            <p:nvSpPr>
              <p:cNvPr id="73" name="TextBox 72">
                <a:extLst>
                  <a:ext uri="{FF2B5EF4-FFF2-40B4-BE49-F238E27FC236}">
                    <a16:creationId xmlns:a16="http://schemas.microsoft.com/office/drawing/2014/main" id="{EF68FABC-3109-0048-E990-9C46505529DB}"/>
                  </a:ext>
                </a:extLst>
              </p:cNvPr>
              <p:cNvSpPr txBox="1"/>
              <p:nvPr/>
            </p:nvSpPr>
            <p:spPr>
              <a:xfrm>
                <a:off x="2556780" y="1766707"/>
                <a:ext cx="296683" cy="393467"/>
              </a:xfrm>
              <a:prstGeom prst="rect">
                <a:avLst/>
              </a:prstGeom>
              <a:solidFill>
                <a:srgbClr val="92D050"/>
              </a:solidFill>
            </p:spPr>
            <p:txBody>
              <a:bodyPr wrap="square" lIns="108000" rIns="108000" rtlCol="0">
                <a:spAutoFit/>
              </a:bodyPr>
              <a:lstStyle/>
              <a:p>
                <a:r>
                  <a:rPr lang="en-US" altLang="ko-KR" b="1" dirty="0">
                    <a:solidFill>
                      <a:schemeClr val="bg1"/>
                    </a:solidFill>
                    <a:latin typeface="+mj-lt"/>
                    <a:cs typeface="Arial" pitchFamily="34" charset="0"/>
                  </a:rPr>
                  <a:t>1.</a:t>
                </a:r>
                <a:endParaRPr lang="ko-KR" altLang="en-US" b="1" dirty="0">
                  <a:solidFill>
                    <a:schemeClr val="bg1"/>
                  </a:solidFill>
                  <a:latin typeface="+mj-lt"/>
                  <a:cs typeface="Arial" pitchFamily="34" charset="0"/>
                </a:endParaRPr>
              </a:p>
            </p:txBody>
          </p:sp>
        </p:grpSp>
        <p:sp>
          <p:nvSpPr>
            <p:cNvPr id="74" name="Freeform 4">
              <a:extLst>
                <a:ext uri="{FF2B5EF4-FFF2-40B4-BE49-F238E27FC236}">
                  <a16:creationId xmlns:a16="http://schemas.microsoft.com/office/drawing/2014/main" id="{AB30827F-1866-A6B8-F725-4E816F1C4394}"/>
                </a:ext>
              </a:extLst>
            </p:cNvPr>
            <p:cNvSpPr/>
            <p:nvPr/>
          </p:nvSpPr>
          <p:spPr>
            <a:xfrm>
              <a:off x="6090199" y="1956689"/>
              <a:ext cx="838200" cy="596901"/>
            </a:xfrm>
            <a:custGeom>
              <a:avLst/>
              <a:gdLst>
                <a:gd name="connsiteX0" fmla="*/ 0 w 838200"/>
                <a:gd name="connsiteY0" fmla="*/ 596900 h 596900"/>
                <a:gd name="connsiteX1" fmla="*/ 0 w 838200"/>
                <a:gd name="connsiteY1" fmla="*/ 0 h 596900"/>
                <a:gd name="connsiteX2" fmla="*/ 838200 w 838200"/>
                <a:gd name="connsiteY2" fmla="*/ 0 h 596900"/>
              </a:gdLst>
              <a:ahLst/>
              <a:cxnLst>
                <a:cxn ang="0">
                  <a:pos x="connsiteX0" y="connsiteY0"/>
                </a:cxn>
                <a:cxn ang="0">
                  <a:pos x="connsiteX1" y="connsiteY1"/>
                </a:cxn>
                <a:cxn ang="0">
                  <a:pos x="connsiteX2" y="connsiteY2"/>
                </a:cxn>
              </a:cxnLst>
              <a:rect l="l" t="t" r="r" b="b"/>
              <a:pathLst>
                <a:path w="838200" h="596900">
                  <a:moveTo>
                    <a:pt x="0" y="596900"/>
                  </a:moveTo>
                  <a:lnTo>
                    <a:pt x="0" y="0"/>
                  </a:lnTo>
                  <a:lnTo>
                    <a:pt x="838200" y="0"/>
                  </a:lnTo>
                </a:path>
              </a:pathLst>
            </a:custGeom>
            <a:noFill/>
            <a:ln w="31750">
              <a:solidFill>
                <a:schemeClr val="accent6"/>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75" name="그룹 14">
              <a:extLst>
                <a:ext uri="{FF2B5EF4-FFF2-40B4-BE49-F238E27FC236}">
                  <a16:creationId xmlns:a16="http://schemas.microsoft.com/office/drawing/2014/main" id="{E2384919-CF8E-7214-DE73-BB4535137DB6}"/>
                </a:ext>
              </a:extLst>
            </p:cNvPr>
            <p:cNvGrpSpPr/>
            <p:nvPr/>
          </p:nvGrpSpPr>
          <p:grpSpPr>
            <a:xfrm>
              <a:off x="5668546" y="2344852"/>
              <a:ext cx="854909" cy="1343933"/>
              <a:chOff x="6163612" y="1966761"/>
              <a:chExt cx="2991257" cy="4702319"/>
            </a:xfrm>
          </p:grpSpPr>
          <p:sp>
            <p:nvSpPr>
              <p:cNvPr id="76" name="자유형: 도형 69">
                <a:extLst>
                  <a:ext uri="{FF2B5EF4-FFF2-40B4-BE49-F238E27FC236}">
                    <a16:creationId xmlns:a16="http://schemas.microsoft.com/office/drawing/2014/main" id="{4F009554-9FDB-9B75-3600-3B14412DECB5}"/>
                  </a:ext>
                </a:extLst>
              </p:cNvPr>
              <p:cNvSpPr/>
              <p:nvPr/>
            </p:nvSpPr>
            <p:spPr>
              <a:xfrm>
                <a:off x="6316187" y="2135206"/>
                <a:ext cx="2653352" cy="2896349"/>
              </a:xfrm>
              <a:custGeom>
                <a:avLst/>
                <a:gdLst>
                  <a:gd name="connsiteX0" fmla="*/ 1146409 w 2292818"/>
                  <a:gd name="connsiteY0" fmla="*/ 0 h 2502797"/>
                  <a:gd name="connsiteX1" fmla="*/ 2292818 w 2292818"/>
                  <a:gd name="connsiteY1" fmla="*/ 1146409 h 2502797"/>
                  <a:gd name="connsiteX2" fmla="*/ 1692856 w 2292818"/>
                  <a:gd name="connsiteY2" fmla="*/ 2154453 h 2502797"/>
                  <a:gd name="connsiteX3" fmla="*/ 1686333 w 2292818"/>
                  <a:gd name="connsiteY3" fmla="*/ 2157595 h 2502797"/>
                  <a:gd name="connsiteX4" fmla="*/ 1625204 w 2292818"/>
                  <a:gd name="connsiteY4" fmla="*/ 2502797 h 2502797"/>
                  <a:gd name="connsiteX5" fmla="*/ 690116 w 2292818"/>
                  <a:gd name="connsiteY5" fmla="*/ 2502797 h 2502797"/>
                  <a:gd name="connsiteX6" fmla="*/ 631086 w 2292818"/>
                  <a:gd name="connsiteY6" fmla="*/ 2169446 h 2502797"/>
                  <a:gd name="connsiteX7" fmla="*/ 599963 w 2292818"/>
                  <a:gd name="connsiteY7" fmla="*/ 2154453 h 2502797"/>
                  <a:gd name="connsiteX8" fmla="*/ 0 w 2292818"/>
                  <a:gd name="connsiteY8" fmla="*/ 1146409 h 2502797"/>
                  <a:gd name="connsiteX9" fmla="*/ 1146409 w 2292818"/>
                  <a:gd name="connsiteY9" fmla="*/ 0 h 2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818" h="2502797">
                    <a:moveTo>
                      <a:pt x="1146409" y="0"/>
                    </a:moveTo>
                    <a:cubicBezTo>
                      <a:pt x="1779553" y="0"/>
                      <a:pt x="2292818" y="513265"/>
                      <a:pt x="2292818" y="1146409"/>
                    </a:cubicBezTo>
                    <a:cubicBezTo>
                      <a:pt x="2292818" y="1581696"/>
                      <a:pt x="2050220" y="1960321"/>
                      <a:pt x="1692856" y="2154453"/>
                    </a:cubicBezTo>
                    <a:lnTo>
                      <a:pt x="1686333" y="2157595"/>
                    </a:lnTo>
                    <a:lnTo>
                      <a:pt x="1625204" y="2502797"/>
                    </a:lnTo>
                    <a:lnTo>
                      <a:pt x="690116" y="2502797"/>
                    </a:lnTo>
                    <a:lnTo>
                      <a:pt x="631086" y="2169446"/>
                    </a:lnTo>
                    <a:lnTo>
                      <a:pt x="599963" y="2154453"/>
                    </a:lnTo>
                    <a:cubicBezTo>
                      <a:pt x="242598" y="1960321"/>
                      <a:pt x="0" y="1581696"/>
                      <a:pt x="0" y="1146409"/>
                    </a:cubicBezTo>
                    <a:cubicBezTo>
                      <a:pt x="0" y="513265"/>
                      <a:pt x="513265" y="0"/>
                      <a:pt x="1146409"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자유형: 도형 79">
                <a:extLst>
                  <a:ext uri="{FF2B5EF4-FFF2-40B4-BE49-F238E27FC236}">
                    <a16:creationId xmlns:a16="http://schemas.microsoft.com/office/drawing/2014/main" id="{990488AE-76D6-CAC0-632E-A8E4C79E54B2}"/>
                  </a:ext>
                </a:extLst>
              </p:cNvPr>
              <p:cNvSpPr>
                <a:spLocks noChangeAspect="1"/>
              </p:cNvSpPr>
              <p:nvPr/>
            </p:nvSpPr>
            <p:spPr>
              <a:xfrm>
                <a:off x="6163612" y="1966761"/>
                <a:ext cx="2991257" cy="4702319"/>
              </a:xfrm>
              <a:custGeom>
                <a:avLst/>
                <a:gdLst>
                  <a:gd name="connsiteX0" fmla="*/ 951056 w 2991257"/>
                  <a:gd name="connsiteY0" fmla="*/ 4310393 h 4702319"/>
                  <a:gd name="connsiteX1" fmla="*/ 2052826 w 2991257"/>
                  <a:gd name="connsiteY1" fmla="*/ 4310393 h 4702319"/>
                  <a:gd name="connsiteX2" fmla="*/ 2052826 w 2991257"/>
                  <a:gd name="connsiteY2" fmla="*/ 4506356 h 4702319"/>
                  <a:gd name="connsiteX3" fmla="*/ 1501941 w 2991257"/>
                  <a:gd name="connsiteY3" fmla="*/ 4702319 h 4702319"/>
                  <a:gd name="connsiteX4" fmla="*/ 951056 w 2991257"/>
                  <a:gd name="connsiteY4" fmla="*/ 4506356 h 4702319"/>
                  <a:gd name="connsiteX5" fmla="*/ 953472 w 2991257"/>
                  <a:gd name="connsiteY5" fmla="*/ 3978828 h 4702319"/>
                  <a:gd name="connsiteX6" fmla="*/ 2050412 w 2991257"/>
                  <a:gd name="connsiteY6" fmla="*/ 3978828 h 4702319"/>
                  <a:gd name="connsiteX7" fmla="*/ 2152988 w 2991257"/>
                  <a:gd name="connsiteY7" fmla="*/ 4079172 h 4702319"/>
                  <a:gd name="connsiteX8" fmla="*/ 2152988 w 2991257"/>
                  <a:gd name="connsiteY8" fmla="*/ 4123466 h 4702319"/>
                  <a:gd name="connsiteX9" fmla="*/ 2050412 w 2991257"/>
                  <a:gd name="connsiteY9" fmla="*/ 4223810 h 4702319"/>
                  <a:gd name="connsiteX10" fmla="*/ 953472 w 2991257"/>
                  <a:gd name="connsiteY10" fmla="*/ 4223810 h 4702319"/>
                  <a:gd name="connsiteX11" fmla="*/ 850896 w 2991257"/>
                  <a:gd name="connsiteY11" fmla="*/ 4123466 h 4702319"/>
                  <a:gd name="connsiteX12" fmla="*/ 850896 w 2991257"/>
                  <a:gd name="connsiteY12" fmla="*/ 4079172 h 4702319"/>
                  <a:gd name="connsiteX13" fmla="*/ 953472 w 2991257"/>
                  <a:gd name="connsiteY13" fmla="*/ 3978828 h 4702319"/>
                  <a:gd name="connsiteX14" fmla="*/ 903390 w 2991257"/>
                  <a:gd name="connsiteY14" fmla="*/ 3647264 h 4702319"/>
                  <a:gd name="connsiteX15" fmla="*/ 2100491 w 2991257"/>
                  <a:gd name="connsiteY15" fmla="*/ 3647264 h 4702319"/>
                  <a:gd name="connsiteX16" fmla="*/ 2203068 w 2991257"/>
                  <a:gd name="connsiteY16" fmla="*/ 3747607 h 4702319"/>
                  <a:gd name="connsiteX17" fmla="*/ 2203068 w 2991257"/>
                  <a:gd name="connsiteY17" fmla="*/ 3791900 h 4702319"/>
                  <a:gd name="connsiteX18" fmla="*/ 2100491 w 2991257"/>
                  <a:gd name="connsiteY18" fmla="*/ 3892244 h 4702319"/>
                  <a:gd name="connsiteX19" fmla="*/ 903390 w 2991257"/>
                  <a:gd name="connsiteY19" fmla="*/ 3892244 h 4702319"/>
                  <a:gd name="connsiteX20" fmla="*/ 800815 w 2991257"/>
                  <a:gd name="connsiteY20" fmla="*/ 3791900 h 4702319"/>
                  <a:gd name="connsiteX21" fmla="*/ 800815 w 2991257"/>
                  <a:gd name="connsiteY21" fmla="*/ 3747607 h 4702319"/>
                  <a:gd name="connsiteX22" fmla="*/ 903390 w 2991257"/>
                  <a:gd name="connsiteY22" fmla="*/ 3647264 h 4702319"/>
                  <a:gd name="connsiteX23" fmla="*/ 853310 w 2991257"/>
                  <a:gd name="connsiteY23" fmla="*/ 3315698 h 4702319"/>
                  <a:gd name="connsiteX24" fmla="*/ 2150572 w 2991257"/>
                  <a:gd name="connsiteY24" fmla="*/ 3315698 h 4702319"/>
                  <a:gd name="connsiteX25" fmla="*/ 2253147 w 2991257"/>
                  <a:gd name="connsiteY25" fmla="*/ 3416042 h 4702319"/>
                  <a:gd name="connsiteX26" fmla="*/ 2253147 w 2991257"/>
                  <a:gd name="connsiteY26" fmla="*/ 3460336 h 4702319"/>
                  <a:gd name="connsiteX27" fmla="*/ 2150572 w 2991257"/>
                  <a:gd name="connsiteY27" fmla="*/ 3560680 h 4702319"/>
                  <a:gd name="connsiteX28" fmla="*/ 853310 w 2991257"/>
                  <a:gd name="connsiteY28" fmla="*/ 3560680 h 4702319"/>
                  <a:gd name="connsiteX29" fmla="*/ 750733 w 2991257"/>
                  <a:gd name="connsiteY29" fmla="*/ 3460336 h 4702319"/>
                  <a:gd name="connsiteX30" fmla="*/ 750733 w 2991257"/>
                  <a:gd name="connsiteY30" fmla="*/ 3416042 h 4702319"/>
                  <a:gd name="connsiteX31" fmla="*/ 853310 w 2991257"/>
                  <a:gd name="connsiteY31" fmla="*/ 3315698 h 4702319"/>
                  <a:gd name="connsiteX32" fmla="*/ 1386722 w 2991257"/>
                  <a:gd name="connsiteY32" fmla="*/ 1558904 h 4702319"/>
                  <a:gd name="connsiteX33" fmla="*/ 1267488 w 2991257"/>
                  <a:gd name="connsiteY33" fmla="*/ 1609721 h 4702319"/>
                  <a:gd name="connsiteX34" fmla="*/ 1167563 w 2991257"/>
                  <a:gd name="connsiteY34" fmla="*/ 1572653 h 4702319"/>
                  <a:gd name="connsiteX35" fmla="*/ 1400707 w 2991257"/>
                  <a:gd name="connsiteY35" fmla="*/ 3012633 h 4702319"/>
                  <a:gd name="connsiteX36" fmla="*/ 1492336 w 2991257"/>
                  <a:gd name="connsiteY36" fmla="*/ 3011914 h 4702319"/>
                  <a:gd name="connsiteX37" fmla="*/ 1492336 w 2991257"/>
                  <a:gd name="connsiteY37" fmla="*/ 3011864 h 4702319"/>
                  <a:gd name="connsiteX38" fmla="*/ 1495631 w 2991257"/>
                  <a:gd name="connsiteY38" fmla="*/ 3011889 h 4702319"/>
                  <a:gd name="connsiteX39" fmla="*/ 1498923 w 2991257"/>
                  <a:gd name="connsiteY39" fmla="*/ 3011864 h 4702319"/>
                  <a:gd name="connsiteX40" fmla="*/ 1498923 w 2991257"/>
                  <a:gd name="connsiteY40" fmla="*/ 3011914 h 4702319"/>
                  <a:gd name="connsiteX41" fmla="*/ 1589466 w 2991257"/>
                  <a:gd name="connsiteY41" fmla="*/ 3012625 h 4702319"/>
                  <a:gd name="connsiteX42" fmla="*/ 1819775 w 2991257"/>
                  <a:gd name="connsiteY42" fmla="*/ 1590148 h 4702319"/>
                  <a:gd name="connsiteX43" fmla="*/ 1744424 w 2991257"/>
                  <a:gd name="connsiteY43" fmla="*/ 1609721 h 4702319"/>
                  <a:gd name="connsiteX44" fmla="*/ 1625191 w 2991257"/>
                  <a:gd name="connsiteY44" fmla="*/ 1558904 h 4702319"/>
                  <a:gd name="connsiteX45" fmla="*/ 1505957 w 2991257"/>
                  <a:gd name="connsiteY45" fmla="*/ 1609721 h 4702319"/>
                  <a:gd name="connsiteX46" fmla="*/ 1386722 w 2991257"/>
                  <a:gd name="connsiteY46" fmla="*/ 1558904 h 4702319"/>
                  <a:gd name="connsiteX47" fmla="*/ 1492336 w 2991257"/>
                  <a:gd name="connsiteY47" fmla="*/ 296022 h 4702319"/>
                  <a:gd name="connsiteX48" fmla="*/ 274831 w 2991257"/>
                  <a:gd name="connsiteY48" fmla="*/ 1488534 h 4702319"/>
                  <a:gd name="connsiteX49" fmla="*/ 855798 w 2991257"/>
                  <a:gd name="connsiteY49" fmla="*/ 2574654 h 4702319"/>
                  <a:gd name="connsiteX50" fmla="*/ 1010657 w 2991257"/>
                  <a:gd name="connsiteY50" fmla="*/ 2878465 h 4702319"/>
                  <a:gd name="connsiteX51" fmla="*/ 1099844 w 2991257"/>
                  <a:gd name="connsiteY51" fmla="*/ 3014995 h 4702319"/>
                  <a:gd name="connsiteX52" fmla="*/ 1178890 w 2991257"/>
                  <a:gd name="connsiteY52" fmla="*/ 3014374 h 4702319"/>
                  <a:gd name="connsiteX53" fmla="*/ 912952 w 2991257"/>
                  <a:gd name="connsiteY53" fmla="*/ 1371837 h 4702319"/>
                  <a:gd name="connsiteX54" fmla="*/ 1002548 w 2991257"/>
                  <a:gd name="connsiteY54" fmla="*/ 1251201 h 4702319"/>
                  <a:gd name="connsiteX55" fmla="*/ 1006296 w 2991257"/>
                  <a:gd name="connsiteY55" fmla="*/ 1250621 h 4702319"/>
                  <a:gd name="connsiteX56" fmla="*/ 1124040 w 2991257"/>
                  <a:gd name="connsiteY56" fmla="*/ 1323612 h 4702319"/>
                  <a:gd name="connsiteX57" fmla="*/ 1267488 w 2991257"/>
                  <a:gd name="connsiteY57" fmla="*/ 1239026 h 4702319"/>
                  <a:gd name="connsiteX58" fmla="*/ 1386722 w 2991257"/>
                  <a:gd name="connsiteY58" fmla="*/ 1289845 h 4702319"/>
                  <a:gd name="connsiteX59" fmla="*/ 1505957 w 2991257"/>
                  <a:gd name="connsiteY59" fmla="*/ 1239026 h 4702319"/>
                  <a:gd name="connsiteX60" fmla="*/ 1625191 w 2991257"/>
                  <a:gd name="connsiteY60" fmla="*/ 1289845 h 4702319"/>
                  <a:gd name="connsiteX61" fmla="*/ 1744424 w 2991257"/>
                  <a:gd name="connsiteY61" fmla="*/ 1239026 h 4702319"/>
                  <a:gd name="connsiteX62" fmla="*/ 1873330 w 2991257"/>
                  <a:gd name="connsiteY62" fmla="*/ 1300835 h 4702319"/>
                  <a:gd name="connsiteX63" fmla="*/ 1984961 w 2991257"/>
                  <a:gd name="connsiteY63" fmla="*/ 1243910 h 4702319"/>
                  <a:gd name="connsiteX64" fmla="*/ 1988709 w 2991257"/>
                  <a:gd name="connsiteY64" fmla="*/ 1244491 h 4702319"/>
                  <a:gd name="connsiteX65" fmla="*/ 2078307 w 2991257"/>
                  <a:gd name="connsiteY65" fmla="*/ 1365125 h 4702319"/>
                  <a:gd name="connsiteX66" fmla="*/ 1811283 w 2991257"/>
                  <a:gd name="connsiteY66" fmla="*/ 3014366 h 4702319"/>
                  <a:gd name="connsiteX67" fmla="*/ 1891413 w 2991257"/>
                  <a:gd name="connsiteY67" fmla="*/ 3014995 h 4702319"/>
                  <a:gd name="connsiteX68" fmla="*/ 1980600 w 2991257"/>
                  <a:gd name="connsiteY68" fmla="*/ 2878465 h 4702319"/>
                  <a:gd name="connsiteX69" fmla="*/ 2135459 w 2991257"/>
                  <a:gd name="connsiteY69" fmla="*/ 2574654 h 4702319"/>
                  <a:gd name="connsiteX70" fmla="*/ 2716427 w 2991257"/>
                  <a:gd name="connsiteY70" fmla="*/ 1488534 h 4702319"/>
                  <a:gd name="connsiteX71" fmla="*/ 1498923 w 2991257"/>
                  <a:gd name="connsiteY71" fmla="*/ 296022 h 4702319"/>
                  <a:gd name="connsiteX72" fmla="*/ 1498923 w 2991257"/>
                  <a:gd name="connsiteY72" fmla="*/ 296319 h 4702319"/>
                  <a:gd name="connsiteX73" fmla="*/ 1495631 w 2991257"/>
                  <a:gd name="connsiteY73" fmla="*/ 296070 h 4702319"/>
                  <a:gd name="connsiteX74" fmla="*/ 1492336 w 2991257"/>
                  <a:gd name="connsiteY74" fmla="*/ 296319 h 4702319"/>
                  <a:gd name="connsiteX75" fmla="*/ 1492826 w 2991257"/>
                  <a:gd name="connsiteY75" fmla="*/ 0 h 4702319"/>
                  <a:gd name="connsiteX76" fmla="*/ 1495631 w 2991257"/>
                  <a:gd name="connsiteY76" fmla="*/ 211 h 4702319"/>
                  <a:gd name="connsiteX77" fmla="*/ 1498432 w 2991257"/>
                  <a:gd name="connsiteY77" fmla="*/ 0 h 4702319"/>
                  <a:gd name="connsiteX78" fmla="*/ 2991257 w 2991257"/>
                  <a:gd name="connsiteY78" fmla="*/ 1460348 h 4702319"/>
                  <a:gd name="connsiteX79" fmla="*/ 2279478 w 2991257"/>
                  <a:gd name="connsiteY79" fmla="*/ 2790647 h 4702319"/>
                  <a:gd name="connsiteX80" fmla="*/ 2207246 w 2991257"/>
                  <a:gd name="connsiteY80" fmla="*/ 3088369 h 4702319"/>
                  <a:gd name="connsiteX81" fmla="*/ 2016213 w 2991257"/>
                  <a:gd name="connsiteY81" fmla="*/ 3228140 h 4702319"/>
                  <a:gd name="connsiteX82" fmla="*/ 1495631 w 2991257"/>
                  <a:gd name="connsiteY82" fmla="*/ 3226317 h 4702319"/>
                  <a:gd name="connsiteX83" fmla="*/ 975044 w 2991257"/>
                  <a:gd name="connsiteY83" fmla="*/ 3228140 h 4702319"/>
                  <a:gd name="connsiteX84" fmla="*/ 784011 w 2991257"/>
                  <a:gd name="connsiteY84" fmla="*/ 3088369 h 4702319"/>
                  <a:gd name="connsiteX85" fmla="*/ 711780 w 2991257"/>
                  <a:gd name="connsiteY85" fmla="*/ 2790647 h 4702319"/>
                  <a:gd name="connsiteX86" fmla="*/ 0 w 2991257"/>
                  <a:gd name="connsiteY86" fmla="*/ 1460348 h 4702319"/>
                  <a:gd name="connsiteX87" fmla="*/ 1492826 w 2991257"/>
                  <a:gd name="connsiteY87" fmla="*/ 0 h 470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91257" h="4702319">
                    <a:moveTo>
                      <a:pt x="951056" y="4310393"/>
                    </a:moveTo>
                    <a:lnTo>
                      <a:pt x="2052826" y="4310393"/>
                    </a:lnTo>
                    <a:lnTo>
                      <a:pt x="2052826" y="4506356"/>
                    </a:lnTo>
                    <a:cubicBezTo>
                      <a:pt x="2052826" y="4614583"/>
                      <a:pt x="1806188" y="4702319"/>
                      <a:pt x="1501941" y="4702319"/>
                    </a:cubicBezTo>
                    <a:cubicBezTo>
                      <a:pt x="1197696" y="4702319"/>
                      <a:pt x="951056" y="4614583"/>
                      <a:pt x="951056" y="4506356"/>
                    </a:cubicBezTo>
                    <a:close/>
                    <a:moveTo>
                      <a:pt x="953472" y="3978828"/>
                    </a:moveTo>
                    <a:lnTo>
                      <a:pt x="2050412" y="3978828"/>
                    </a:lnTo>
                    <a:cubicBezTo>
                      <a:pt x="2107063" y="3978828"/>
                      <a:pt x="2152988" y="4023754"/>
                      <a:pt x="2152988" y="4079172"/>
                    </a:cubicBezTo>
                    <a:lnTo>
                      <a:pt x="2152988" y="4123466"/>
                    </a:lnTo>
                    <a:cubicBezTo>
                      <a:pt x="2152988" y="4178882"/>
                      <a:pt x="2107063" y="4223810"/>
                      <a:pt x="2050412" y="4223810"/>
                    </a:cubicBezTo>
                    <a:lnTo>
                      <a:pt x="953472" y="4223810"/>
                    </a:lnTo>
                    <a:cubicBezTo>
                      <a:pt x="896821" y="4223810"/>
                      <a:pt x="850896" y="4178882"/>
                      <a:pt x="850896" y="4123466"/>
                    </a:cubicBezTo>
                    <a:lnTo>
                      <a:pt x="850896" y="4079172"/>
                    </a:lnTo>
                    <a:cubicBezTo>
                      <a:pt x="850896" y="4023754"/>
                      <a:pt x="896821" y="3978828"/>
                      <a:pt x="953472" y="3978828"/>
                    </a:cubicBezTo>
                    <a:close/>
                    <a:moveTo>
                      <a:pt x="903390" y="3647264"/>
                    </a:moveTo>
                    <a:lnTo>
                      <a:pt x="2100491" y="3647264"/>
                    </a:lnTo>
                    <a:cubicBezTo>
                      <a:pt x="2157143" y="3647264"/>
                      <a:pt x="2203068" y="3692189"/>
                      <a:pt x="2203068" y="3747607"/>
                    </a:cubicBezTo>
                    <a:lnTo>
                      <a:pt x="2203068" y="3791900"/>
                    </a:lnTo>
                    <a:cubicBezTo>
                      <a:pt x="2203068" y="3847318"/>
                      <a:pt x="2157143" y="3892244"/>
                      <a:pt x="2100491" y="3892244"/>
                    </a:cubicBezTo>
                    <a:lnTo>
                      <a:pt x="903390" y="3892244"/>
                    </a:lnTo>
                    <a:cubicBezTo>
                      <a:pt x="846740" y="3892244"/>
                      <a:pt x="800815" y="3847318"/>
                      <a:pt x="800815" y="3791900"/>
                    </a:cubicBezTo>
                    <a:lnTo>
                      <a:pt x="800815" y="3747607"/>
                    </a:lnTo>
                    <a:cubicBezTo>
                      <a:pt x="800815" y="3692189"/>
                      <a:pt x="846740" y="3647264"/>
                      <a:pt x="903390" y="3647264"/>
                    </a:cubicBezTo>
                    <a:close/>
                    <a:moveTo>
                      <a:pt x="853310" y="3315698"/>
                    </a:moveTo>
                    <a:lnTo>
                      <a:pt x="2150572" y="3315698"/>
                    </a:lnTo>
                    <a:cubicBezTo>
                      <a:pt x="2207223" y="3315698"/>
                      <a:pt x="2253147" y="3360624"/>
                      <a:pt x="2253147" y="3416042"/>
                    </a:cubicBezTo>
                    <a:lnTo>
                      <a:pt x="2253147" y="3460336"/>
                    </a:lnTo>
                    <a:cubicBezTo>
                      <a:pt x="2253147" y="3515753"/>
                      <a:pt x="2207223" y="3560680"/>
                      <a:pt x="2150572" y="3560680"/>
                    </a:cubicBezTo>
                    <a:lnTo>
                      <a:pt x="853310" y="3560680"/>
                    </a:lnTo>
                    <a:cubicBezTo>
                      <a:pt x="796658" y="3560680"/>
                      <a:pt x="750733" y="3515753"/>
                      <a:pt x="750733" y="3460336"/>
                    </a:cubicBezTo>
                    <a:lnTo>
                      <a:pt x="750733" y="3416042"/>
                    </a:lnTo>
                    <a:cubicBezTo>
                      <a:pt x="750733" y="3360624"/>
                      <a:pt x="796658" y="3315698"/>
                      <a:pt x="853310" y="3315698"/>
                    </a:cubicBezTo>
                    <a:close/>
                    <a:moveTo>
                      <a:pt x="1386722" y="1558904"/>
                    </a:moveTo>
                    <a:cubicBezTo>
                      <a:pt x="1356097" y="1590701"/>
                      <a:pt x="1313897" y="1609721"/>
                      <a:pt x="1267488" y="1609721"/>
                    </a:cubicBezTo>
                    <a:cubicBezTo>
                      <a:pt x="1229461" y="1609721"/>
                      <a:pt x="1194258" y="1596950"/>
                      <a:pt x="1167563" y="1572653"/>
                    </a:cubicBezTo>
                    <a:lnTo>
                      <a:pt x="1400707" y="3012633"/>
                    </a:lnTo>
                    <a:lnTo>
                      <a:pt x="1492336" y="3011914"/>
                    </a:lnTo>
                    <a:lnTo>
                      <a:pt x="1492336" y="3011864"/>
                    </a:lnTo>
                    <a:lnTo>
                      <a:pt x="1495631" y="3011889"/>
                    </a:lnTo>
                    <a:lnTo>
                      <a:pt x="1498923" y="3011864"/>
                    </a:lnTo>
                    <a:lnTo>
                      <a:pt x="1498923" y="3011914"/>
                    </a:lnTo>
                    <a:lnTo>
                      <a:pt x="1589466" y="3012625"/>
                    </a:lnTo>
                    <a:lnTo>
                      <a:pt x="1819775" y="1590148"/>
                    </a:lnTo>
                    <a:cubicBezTo>
                      <a:pt x="1797467" y="1603167"/>
                      <a:pt x="1771670" y="1609721"/>
                      <a:pt x="1744424" y="1609721"/>
                    </a:cubicBezTo>
                    <a:cubicBezTo>
                      <a:pt x="1698015" y="1609721"/>
                      <a:pt x="1655815" y="1590701"/>
                      <a:pt x="1625191" y="1558904"/>
                    </a:cubicBezTo>
                    <a:cubicBezTo>
                      <a:pt x="1594564" y="1590701"/>
                      <a:pt x="1552364" y="1609721"/>
                      <a:pt x="1505957" y="1609721"/>
                    </a:cubicBezTo>
                    <a:cubicBezTo>
                      <a:pt x="1459548" y="1609721"/>
                      <a:pt x="1417348" y="1590701"/>
                      <a:pt x="1386722" y="1558904"/>
                    </a:cubicBezTo>
                    <a:close/>
                    <a:moveTo>
                      <a:pt x="1492336" y="296022"/>
                    </a:moveTo>
                    <a:cubicBezTo>
                      <a:pt x="819777" y="296795"/>
                      <a:pt x="274831" y="830410"/>
                      <a:pt x="274831" y="1488534"/>
                    </a:cubicBezTo>
                    <a:cubicBezTo>
                      <a:pt x="274831" y="1934058"/>
                      <a:pt x="599874" y="2373770"/>
                      <a:pt x="855798" y="2574654"/>
                    </a:cubicBezTo>
                    <a:cubicBezTo>
                      <a:pt x="972489" y="2706724"/>
                      <a:pt x="963238" y="2709431"/>
                      <a:pt x="1010657" y="2878465"/>
                    </a:cubicBezTo>
                    <a:cubicBezTo>
                      <a:pt x="1029549" y="2996988"/>
                      <a:pt x="991277" y="3008834"/>
                      <a:pt x="1099844" y="3014995"/>
                    </a:cubicBezTo>
                    <a:lnTo>
                      <a:pt x="1178890" y="3014374"/>
                    </a:lnTo>
                    <a:lnTo>
                      <a:pt x="912952" y="1371837"/>
                    </a:lnTo>
                    <a:cubicBezTo>
                      <a:pt x="903639" y="1314321"/>
                      <a:pt x="943753" y="1260311"/>
                      <a:pt x="1002548" y="1251201"/>
                    </a:cubicBezTo>
                    <a:lnTo>
                      <a:pt x="1006296" y="1250621"/>
                    </a:lnTo>
                    <a:cubicBezTo>
                      <a:pt x="1059733" y="1242341"/>
                      <a:pt x="1110210" y="1274002"/>
                      <a:pt x="1124040" y="1323612"/>
                    </a:cubicBezTo>
                    <a:cubicBezTo>
                      <a:pt x="1152654" y="1271953"/>
                      <a:pt x="1206429" y="1239026"/>
                      <a:pt x="1267488" y="1239026"/>
                    </a:cubicBezTo>
                    <a:cubicBezTo>
                      <a:pt x="1313897" y="1239026"/>
                      <a:pt x="1356097" y="1258048"/>
                      <a:pt x="1386722" y="1289845"/>
                    </a:cubicBezTo>
                    <a:cubicBezTo>
                      <a:pt x="1417348" y="1258048"/>
                      <a:pt x="1459548" y="1239026"/>
                      <a:pt x="1505957" y="1239026"/>
                    </a:cubicBezTo>
                    <a:cubicBezTo>
                      <a:pt x="1552364" y="1239026"/>
                      <a:pt x="1594564" y="1258048"/>
                      <a:pt x="1625191" y="1289845"/>
                    </a:cubicBezTo>
                    <a:cubicBezTo>
                      <a:pt x="1655815" y="1258048"/>
                      <a:pt x="1698015" y="1239026"/>
                      <a:pt x="1744424" y="1239026"/>
                    </a:cubicBezTo>
                    <a:cubicBezTo>
                      <a:pt x="1795987" y="1239026"/>
                      <a:pt x="1842359" y="1262509"/>
                      <a:pt x="1873330" y="1300835"/>
                    </a:cubicBezTo>
                    <a:cubicBezTo>
                      <a:pt x="1892646" y="1260564"/>
                      <a:pt x="1937643" y="1236578"/>
                      <a:pt x="1984961" y="1243910"/>
                    </a:cubicBezTo>
                    <a:lnTo>
                      <a:pt x="1988709" y="1244491"/>
                    </a:lnTo>
                    <a:cubicBezTo>
                      <a:pt x="2047506" y="1253600"/>
                      <a:pt x="2087618" y="1307610"/>
                      <a:pt x="2078307" y="1365125"/>
                    </a:cubicBezTo>
                    <a:lnTo>
                      <a:pt x="1811283" y="3014366"/>
                    </a:lnTo>
                    <a:lnTo>
                      <a:pt x="1891413" y="3014995"/>
                    </a:lnTo>
                    <a:cubicBezTo>
                      <a:pt x="1999980" y="3008834"/>
                      <a:pt x="1961709" y="2996988"/>
                      <a:pt x="1980600" y="2878465"/>
                    </a:cubicBezTo>
                    <a:cubicBezTo>
                      <a:pt x="2028019" y="2709431"/>
                      <a:pt x="2018769" y="2706724"/>
                      <a:pt x="2135459" y="2574654"/>
                    </a:cubicBezTo>
                    <a:cubicBezTo>
                      <a:pt x="2391383" y="2373770"/>
                      <a:pt x="2716427" y="1934058"/>
                      <a:pt x="2716427" y="1488534"/>
                    </a:cubicBezTo>
                    <a:cubicBezTo>
                      <a:pt x="2716427" y="830410"/>
                      <a:pt x="2171481" y="296795"/>
                      <a:pt x="1498923" y="296022"/>
                    </a:cubicBezTo>
                    <a:lnTo>
                      <a:pt x="1498923" y="296319"/>
                    </a:lnTo>
                    <a:lnTo>
                      <a:pt x="1495631" y="296070"/>
                    </a:lnTo>
                    <a:lnTo>
                      <a:pt x="1492336" y="296319"/>
                    </a:lnTo>
                    <a:close/>
                    <a:moveTo>
                      <a:pt x="1492826" y="0"/>
                    </a:moveTo>
                    <a:lnTo>
                      <a:pt x="1495631" y="211"/>
                    </a:lnTo>
                    <a:lnTo>
                      <a:pt x="1498432" y="0"/>
                    </a:lnTo>
                    <a:cubicBezTo>
                      <a:pt x="2322897" y="0"/>
                      <a:pt x="2991257" y="653819"/>
                      <a:pt x="2991257" y="1460348"/>
                    </a:cubicBezTo>
                    <a:cubicBezTo>
                      <a:pt x="2991257" y="2006129"/>
                      <a:pt x="2592903" y="2544781"/>
                      <a:pt x="2279478" y="2790647"/>
                    </a:cubicBezTo>
                    <a:cubicBezTo>
                      <a:pt x="2186103" y="2895884"/>
                      <a:pt x="2227311" y="2951181"/>
                      <a:pt x="2207246" y="3088369"/>
                    </a:cubicBezTo>
                    <a:cubicBezTo>
                      <a:pt x="2155081" y="3194275"/>
                      <a:pt x="2108422" y="3228140"/>
                      <a:pt x="2016213" y="3228140"/>
                    </a:cubicBezTo>
                    <a:lnTo>
                      <a:pt x="1495631" y="3226317"/>
                    </a:lnTo>
                    <a:lnTo>
                      <a:pt x="975044" y="3228140"/>
                    </a:lnTo>
                    <a:cubicBezTo>
                      <a:pt x="882838" y="3228140"/>
                      <a:pt x="836177" y="3194275"/>
                      <a:pt x="784011" y="3088369"/>
                    </a:cubicBezTo>
                    <a:cubicBezTo>
                      <a:pt x="763946" y="2951181"/>
                      <a:pt x="805155" y="2895884"/>
                      <a:pt x="711780" y="2790647"/>
                    </a:cubicBezTo>
                    <a:cubicBezTo>
                      <a:pt x="398354" y="2544781"/>
                      <a:pt x="0" y="2006129"/>
                      <a:pt x="0" y="1460348"/>
                    </a:cubicBezTo>
                    <a:cubicBezTo>
                      <a:pt x="0" y="653819"/>
                      <a:pt x="668362" y="0"/>
                      <a:pt x="149282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grpSp>
    </p:spTree>
    <p:extLst>
      <p:ext uri="{BB962C8B-B14F-4D97-AF65-F5344CB8AC3E}">
        <p14:creationId xmlns:p14="http://schemas.microsoft.com/office/powerpoint/2010/main" val="3812640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Cardinality of Relationship</a:t>
            </a:r>
          </a:p>
        </p:txBody>
      </p:sp>
      <p:sp>
        <p:nvSpPr>
          <p:cNvPr id="7" name="Content Placeholder 6">
            <a:extLst>
              <a:ext uri="{FF2B5EF4-FFF2-40B4-BE49-F238E27FC236}">
                <a16:creationId xmlns:a16="http://schemas.microsoft.com/office/drawing/2014/main" id="{7AE4A28B-AAD3-1BE2-9EF6-0202BD82435A}"/>
              </a:ext>
            </a:extLst>
          </p:cNvPr>
          <p:cNvSpPr>
            <a:spLocks noGrp="1"/>
          </p:cNvSpPr>
          <p:nvPr>
            <p:ph idx="1"/>
          </p:nvPr>
        </p:nvSpPr>
        <p:spPr/>
        <p:txBody>
          <a:bodyPr/>
          <a:lstStyle/>
          <a:p>
            <a:pPr eaLnBrk="1" hangingPunct="1"/>
            <a:r>
              <a:rPr lang="en-US" altLang="en-US" dirty="0">
                <a:solidFill>
                  <a:srgbClr val="000000"/>
                </a:solidFill>
                <a:latin typeface="+mj-lt"/>
              </a:rPr>
              <a:t>One–to–One</a:t>
            </a:r>
          </a:p>
          <a:p>
            <a:pPr lvl="1" eaLnBrk="1" hangingPunct="1"/>
            <a:r>
              <a:rPr lang="en-US" altLang="en-US" dirty="0">
                <a:solidFill>
                  <a:srgbClr val="000000"/>
                </a:solidFill>
                <a:latin typeface="+mj-lt"/>
              </a:rPr>
              <a:t>Each entity in the relationship will have exactly one related entity instance.</a:t>
            </a:r>
          </a:p>
          <a:p>
            <a:pPr eaLnBrk="1" hangingPunct="1"/>
            <a:r>
              <a:rPr lang="en-US" altLang="en-US" dirty="0">
                <a:solidFill>
                  <a:srgbClr val="000000"/>
                </a:solidFill>
                <a:latin typeface="+mj-lt"/>
              </a:rPr>
              <a:t>One–to–Many</a:t>
            </a:r>
          </a:p>
          <a:p>
            <a:pPr lvl="1" eaLnBrk="1" hangingPunct="1"/>
            <a:r>
              <a:rPr lang="en-US" altLang="en-US" dirty="0">
                <a:solidFill>
                  <a:srgbClr val="000000"/>
                </a:solidFill>
                <a:latin typeface="+mj-lt"/>
              </a:rPr>
              <a:t>An entity on one side of the relationship can have many related entity instances, but an entity on the other side will have a maximum of one related entity-instance</a:t>
            </a:r>
          </a:p>
          <a:p>
            <a:pPr eaLnBrk="1" hangingPunct="1"/>
            <a:r>
              <a:rPr lang="en-US" altLang="en-US" dirty="0">
                <a:solidFill>
                  <a:srgbClr val="000000"/>
                </a:solidFill>
                <a:latin typeface="+mj-lt"/>
              </a:rPr>
              <a:t>Many–to–Many</a:t>
            </a:r>
          </a:p>
          <a:p>
            <a:pPr lvl="1" eaLnBrk="1" hangingPunct="1"/>
            <a:r>
              <a:rPr lang="en-US" altLang="en-US" dirty="0">
                <a:solidFill>
                  <a:srgbClr val="000000"/>
                </a:solidFill>
                <a:latin typeface="+mj-lt"/>
              </a:rPr>
              <a:t>Entities on both sides of the relationship can have many related entity instances on the other side.</a:t>
            </a:r>
          </a:p>
          <a:p>
            <a:endParaRPr lang="en-US" dirty="0">
              <a:latin typeface="+mj-lt"/>
            </a:endParaRPr>
          </a:p>
        </p:txBody>
      </p:sp>
    </p:spTree>
    <p:extLst>
      <p:ext uri="{BB962C8B-B14F-4D97-AF65-F5344CB8AC3E}">
        <p14:creationId xmlns:p14="http://schemas.microsoft.com/office/powerpoint/2010/main" val="3726324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3" descr="mcf_3">
            <a:extLst>
              <a:ext uri="{FF2B5EF4-FFF2-40B4-BE49-F238E27FC236}">
                <a16:creationId xmlns:a16="http://schemas.microsoft.com/office/drawing/2014/main" id="{A6C59597-166E-31D4-E13A-36F858D9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2432" y="2224089"/>
            <a:ext cx="8077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a:extLst>
              <a:ext uri="{FF2B5EF4-FFF2-40B4-BE49-F238E27FC236}">
                <a16:creationId xmlns:a16="http://schemas.microsoft.com/office/drawing/2014/main" id="{A43A96B8-0FE4-3BBA-A313-A0E5145BDA85}"/>
              </a:ext>
            </a:extLst>
          </p:cNvPr>
          <p:cNvSpPr>
            <a:spLocks noChangeArrowheads="1"/>
          </p:cNvSpPr>
          <p:nvPr/>
        </p:nvSpPr>
        <p:spPr bwMode="auto">
          <a:xfrm>
            <a:off x="1932433" y="1690690"/>
            <a:ext cx="3444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2800" dirty="0">
                <a:solidFill>
                  <a:srgbClr val="000000"/>
                </a:solidFill>
                <a:latin typeface="+mj-lt"/>
              </a:rPr>
              <a:t>(a) </a:t>
            </a:r>
            <a:r>
              <a:rPr lang="en-US" altLang="en-US" sz="2800" b="1" dirty="0">
                <a:solidFill>
                  <a:srgbClr val="000000"/>
                </a:solidFill>
                <a:latin typeface="+mj-lt"/>
              </a:rPr>
              <a:t>Unary relationships</a:t>
            </a:r>
          </a:p>
        </p:txBody>
      </p:sp>
      <p:sp>
        <p:nvSpPr>
          <p:cNvPr id="5" name="Title 4">
            <a:extLst>
              <a:ext uri="{FF2B5EF4-FFF2-40B4-BE49-F238E27FC236}">
                <a16:creationId xmlns:a16="http://schemas.microsoft.com/office/drawing/2014/main" id="{BCEDA6C0-C6BA-B3FB-8A61-007AB59E62D9}"/>
              </a:ext>
            </a:extLst>
          </p:cNvPr>
          <p:cNvSpPr>
            <a:spLocks noGrp="1"/>
          </p:cNvSpPr>
          <p:nvPr>
            <p:ph type="title"/>
          </p:nvPr>
        </p:nvSpPr>
        <p:spPr/>
        <p:txBody>
          <a:bodyPr/>
          <a:lstStyle/>
          <a:p>
            <a:r>
              <a:rPr lang="en-US" altLang="en-US" sz="4400" dirty="0"/>
              <a:t>Degree of relationships and Cardinality</a:t>
            </a:r>
            <a:endParaRPr lang="en-US" dirty="0"/>
          </a:p>
        </p:txBody>
      </p:sp>
    </p:spTree>
    <p:extLst>
      <p:ext uri="{BB962C8B-B14F-4D97-AF65-F5344CB8AC3E}">
        <p14:creationId xmlns:p14="http://schemas.microsoft.com/office/powerpoint/2010/main" val="841680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FB9E2A-CADF-31B8-7139-74EA1201FDD7}"/>
              </a:ext>
            </a:extLst>
          </p:cNvPr>
          <p:cNvGrpSpPr/>
          <p:nvPr/>
        </p:nvGrpSpPr>
        <p:grpSpPr>
          <a:xfrm>
            <a:off x="2209800" y="462471"/>
            <a:ext cx="7772400" cy="5492751"/>
            <a:chOff x="2209800" y="1084263"/>
            <a:chExt cx="7772400" cy="5492751"/>
          </a:xfrm>
        </p:grpSpPr>
        <p:sp>
          <p:nvSpPr>
            <p:cNvPr id="3" name="Rectangle 2">
              <a:extLst>
                <a:ext uri="{FF2B5EF4-FFF2-40B4-BE49-F238E27FC236}">
                  <a16:creationId xmlns:a16="http://schemas.microsoft.com/office/drawing/2014/main" id="{53774396-E618-0BB1-7DAB-98FA720C3B8A}"/>
                </a:ext>
              </a:extLst>
            </p:cNvPr>
            <p:cNvSpPr>
              <a:spLocks noChangeArrowheads="1"/>
            </p:cNvSpPr>
            <p:nvPr/>
          </p:nvSpPr>
          <p:spPr bwMode="auto">
            <a:xfrm>
              <a:off x="2209800" y="1084263"/>
              <a:ext cx="3503396"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800" b="1" dirty="0">
                  <a:solidFill>
                    <a:srgbClr val="000000"/>
                  </a:solidFill>
                  <a:latin typeface="+mj-lt"/>
                </a:rPr>
                <a:t>(b) Binary relationships</a:t>
              </a:r>
            </a:p>
          </p:txBody>
        </p:sp>
        <p:pic>
          <p:nvPicPr>
            <p:cNvPr id="4" name="Picture 3" descr="mcf_3">
              <a:extLst>
                <a:ext uri="{FF2B5EF4-FFF2-40B4-BE49-F238E27FC236}">
                  <a16:creationId xmlns:a16="http://schemas.microsoft.com/office/drawing/2014/main" id="{8E439B29-0344-FAF6-71A2-3D2FE9FFC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826" r="8696"/>
            <a:stretch>
              <a:fillRect/>
            </a:stretch>
          </p:blipFill>
          <p:spPr bwMode="auto">
            <a:xfrm>
              <a:off x="2209800" y="1600201"/>
              <a:ext cx="777240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4015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5B3D8F1-88C3-3874-03F9-0EE62BA4BB81}"/>
              </a:ext>
            </a:extLst>
          </p:cNvPr>
          <p:cNvSpPr txBox="1">
            <a:spLocks/>
          </p:cNvSpPr>
          <p:nvPr/>
        </p:nvSpPr>
        <p:spPr>
          <a:xfrm>
            <a:off x="1603248" y="3627438"/>
            <a:ext cx="8955024" cy="2773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300" dirty="0">
                <a:latin typeface="+mj-lt"/>
              </a:rPr>
              <a:t>A simultaneous relationship between instances of three entity types.</a:t>
            </a:r>
          </a:p>
          <a:p>
            <a:pPr>
              <a:lnSpc>
                <a:spcPct val="80000"/>
              </a:lnSpc>
            </a:pPr>
            <a:r>
              <a:rPr lang="en-US" altLang="en-US" sz="2300" dirty="0">
                <a:latin typeface="+mj-lt"/>
              </a:rPr>
              <a:t>The above E-R diagram shows that:</a:t>
            </a:r>
          </a:p>
          <a:p>
            <a:pPr lvl="1">
              <a:lnSpc>
                <a:spcPct val="80000"/>
              </a:lnSpc>
            </a:pPr>
            <a:r>
              <a:rPr lang="en-US" altLang="en-US" sz="2100" dirty="0">
                <a:latin typeface="+mj-lt"/>
              </a:rPr>
              <a:t>A student can register for many courses, and a course can be registered by many students.</a:t>
            </a:r>
          </a:p>
          <a:p>
            <a:pPr lvl="1">
              <a:lnSpc>
                <a:spcPct val="80000"/>
              </a:lnSpc>
            </a:pPr>
            <a:r>
              <a:rPr lang="en-US" altLang="en-US" sz="2100" dirty="0">
                <a:latin typeface="+mj-lt"/>
              </a:rPr>
              <a:t>A student can have many lectures, and a lecture can have many students.</a:t>
            </a:r>
          </a:p>
          <a:p>
            <a:pPr lvl="1">
              <a:lnSpc>
                <a:spcPct val="80000"/>
              </a:lnSpc>
            </a:pPr>
            <a:r>
              <a:rPr lang="en-US" altLang="en-US" sz="2100" dirty="0">
                <a:latin typeface="+mj-lt"/>
              </a:rPr>
              <a:t>A lecturer can teach many courses, and a course can be taught by many lecturers.</a:t>
            </a:r>
          </a:p>
        </p:txBody>
      </p:sp>
      <p:grpSp>
        <p:nvGrpSpPr>
          <p:cNvPr id="3" name="Group 17">
            <a:extLst>
              <a:ext uri="{FF2B5EF4-FFF2-40B4-BE49-F238E27FC236}">
                <a16:creationId xmlns:a16="http://schemas.microsoft.com/office/drawing/2014/main" id="{53638D9D-75AD-EEA2-45B8-099A242E73CA}"/>
              </a:ext>
            </a:extLst>
          </p:cNvPr>
          <p:cNvGrpSpPr>
            <a:grpSpLocks/>
          </p:cNvGrpSpPr>
          <p:nvPr/>
        </p:nvGrpSpPr>
        <p:grpSpPr bwMode="auto">
          <a:xfrm>
            <a:off x="2212848" y="1295400"/>
            <a:ext cx="7162800" cy="2133600"/>
            <a:chOff x="672" y="960"/>
            <a:chExt cx="4512" cy="1344"/>
          </a:xfrm>
        </p:grpSpPr>
        <p:sp>
          <p:nvSpPr>
            <p:cNvPr id="4" name="Rectangle 5">
              <a:extLst>
                <a:ext uri="{FF2B5EF4-FFF2-40B4-BE49-F238E27FC236}">
                  <a16:creationId xmlns:a16="http://schemas.microsoft.com/office/drawing/2014/main" id="{722DB1C7-5072-7634-A16E-20949494582B}"/>
                </a:ext>
              </a:extLst>
            </p:cNvPr>
            <p:cNvSpPr>
              <a:spLocks noChangeArrowheads="1"/>
            </p:cNvSpPr>
            <p:nvPr/>
          </p:nvSpPr>
          <p:spPr bwMode="auto">
            <a:xfrm>
              <a:off x="672" y="960"/>
              <a:ext cx="1152"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lgn="ctr" eaLnBrk="1" hangingPunct="1">
                <a:spcBef>
                  <a:spcPct val="0"/>
                </a:spcBef>
                <a:buClrTx/>
                <a:buSzTx/>
                <a:buFontTx/>
                <a:buNone/>
              </a:pPr>
              <a:r>
                <a:rPr lang="en-US" altLang="en-US" sz="2000">
                  <a:latin typeface="Times New Roman" panose="02020603050405020304" pitchFamily="18" charset="0"/>
                </a:rPr>
                <a:t>STUDENT</a:t>
              </a:r>
            </a:p>
          </p:txBody>
        </p:sp>
        <p:sp>
          <p:nvSpPr>
            <p:cNvPr id="5" name="Rectangle 9">
              <a:extLst>
                <a:ext uri="{FF2B5EF4-FFF2-40B4-BE49-F238E27FC236}">
                  <a16:creationId xmlns:a16="http://schemas.microsoft.com/office/drawing/2014/main" id="{8377BB0A-4D86-CE9E-16C5-E186219042A7}"/>
                </a:ext>
              </a:extLst>
            </p:cNvPr>
            <p:cNvSpPr>
              <a:spLocks noChangeArrowheads="1"/>
            </p:cNvSpPr>
            <p:nvPr/>
          </p:nvSpPr>
          <p:spPr bwMode="auto">
            <a:xfrm>
              <a:off x="4032" y="1008"/>
              <a:ext cx="1152"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lgn="ctr" eaLnBrk="1" hangingPunct="1">
                <a:spcBef>
                  <a:spcPct val="0"/>
                </a:spcBef>
                <a:buClrTx/>
                <a:buSzTx/>
                <a:buFontTx/>
                <a:buNone/>
              </a:pPr>
              <a:r>
                <a:rPr lang="en-US" altLang="en-US" sz="2000">
                  <a:latin typeface="Times New Roman" panose="02020603050405020304" pitchFamily="18" charset="0"/>
                </a:rPr>
                <a:t>COURSE</a:t>
              </a:r>
            </a:p>
          </p:txBody>
        </p:sp>
        <p:sp>
          <p:nvSpPr>
            <p:cNvPr id="6" name="Rectangle 12">
              <a:extLst>
                <a:ext uri="{FF2B5EF4-FFF2-40B4-BE49-F238E27FC236}">
                  <a16:creationId xmlns:a16="http://schemas.microsoft.com/office/drawing/2014/main" id="{869A5375-379A-89BA-E419-8FB2A3C618F2}"/>
                </a:ext>
              </a:extLst>
            </p:cNvPr>
            <p:cNvSpPr>
              <a:spLocks noChangeArrowheads="1"/>
            </p:cNvSpPr>
            <p:nvPr/>
          </p:nvSpPr>
          <p:spPr bwMode="auto">
            <a:xfrm>
              <a:off x="2352" y="1824"/>
              <a:ext cx="1152"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lgn="ctr" eaLnBrk="1" hangingPunct="1">
                <a:spcBef>
                  <a:spcPct val="0"/>
                </a:spcBef>
                <a:buClrTx/>
                <a:buSzTx/>
                <a:buFontTx/>
                <a:buNone/>
              </a:pPr>
              <a:r>
                <a:rPr lang="en-US" altLang="en-US" sz="2000">
                  <a:latin typeface="Times New Roman" panose="02020603050405020304" pitchFamily="18" charset="0"/>
                </a:rPr>
                <a:t>LECTURER</a:t>
              </a:r>
            </a:p>
          </p:txBody>
        </p:sp>
        <p:sp>
          <p:nvSpPr>
            <p:cNvPr id="8" name="Line 15">
              <a:extLst>
                <a:ext uri="{FF2B5EF4-FFF2-40B4-BE49-F238E27FC236}">
                  <a16:creationId xmlns:a16="http://schemas.microsoft.com/office/drawing/2014/main" id="{C050C51F-1401-0431-3233-A95AB7155425}"/>
                </a:ext>
              </a:extLst>
            </p:cNvPr>
            <p:cNvSpPr>
              <a:spLocks noChangeShapeType="1"/>
            </p:cNvSpPr>
            <p:nvPr/>
          </p:nvSpPr>
          <p:spPr bwMode="auto">
            <a:xfrm>
              <a:off x="1824" y="1248"/>
              <a:ext cx="22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6">
              <a:extLst>
                <a:ext uri="{FF2B5EF4-FFF2-40B4-BE49-F238E27FC236}">
                  <a16:creationId xmlns:a16="http://schemas.microsoft.com/office/drawing/2014/main" id="{BC0AAFCE-1602-CF53-3CF9-34AC5F2EF110}"/>
                </a:ext>
              </a:extLst>
            </p:cNvPr>
            <p:cNvSpPr>
              <a:spLocks noChangeShapeType="1"/>
            </p:cNvSpPr>
            <p:nvPr/>
          </p:nvSpPr>
          <p:spPr bwMode="auto">
            <a:xfrm>
              <a:off x="2928" y="124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 name="Rectangle 2">
            <a:extLst>
              <a:ext uri="{FF2B5EF4-FFF2-40B4-BE49-F238E27FC236}">
                <a16:creationId xmlns:a16="http://schemas.microsoft.com/office/drawing/2014/main" id="{44942C61-D5B4-DF6C-B0CF-089148E759BD}"/>
              </a:ext>
            </a:extLst>
          </p:cNvPr>
          <p:cNvSpPr>
            <a:spLocks noChangeArrowheads="1"/>
          </p:cNvSpPr>
          <p:nvPr/>
        </p:nvSpPr>
        <p:spPr bwMode="auto">
          <a:xfrm>
            <a:off x="2136648" y="228600"/>
            <a:ext cx="44958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800" b="1" dirty="0">
                <a:solidFill>
                  <a:srgbClr val="000000"/>
                </a:solidFill>
                <a:latin typeface="+mj-lt"/>
              </a:rPr>
              <a:t>(c) Ternary relationships (1)</a:t>
            </a:r>
          </a:p>
        </p:txBody>
      </p:sp>
      <p:cxnSp>
        <p:nvCxnSpPr>
          <p:cNvPr id="12" name="Straight Connector 11">
            <a:extLst>
              <a:ext uri="{FF2B5EF4-FFF2-40B4-BE49-F238E27FC236}">
                <a16:creationId xmlns:a16="http://schemas.microsoft.com/office/drawing/2014/main" id="{8B03B744-8227-7CF7-539B-E21ED13B14AC}"/>
              </a:ext>
            </a:extLst>
          </p:cNvPr>
          <p:cNvCxnSpPr>
            <a:cxnSpLocks/>
            <a:stCxn id="4" idx="3"/>
          </p:cNvCxnSpPr>
          <p:nvPr/>
        </p:nvCxnSpPr>
        <p:spPr bwMode="auto">
          <a:xfrm>
            <a:off x="4041648" y="1676400"/>
            <a:ext cx="228600" cy="72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C06330-8DB3-073B-357C-29420A7DE178}"/>
              </a:ext>
            </a:extLst>
          </p:cNvPr>
          <p:cNvCxnSpPr>
            <a:cxnSpLocks/>
          </p:cNvCxnSpPr>
          <p:nvPr/>
        </p:nvCxnSpPr>
        <p:spPr bwMode="auto">
          <a:xfrm flipH="1">
            <a:off x="4041648" y="1763713"/>
            <a:ext cx="228600" cy="611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24">
            <a:extLst>
              <a:ext uri="{FF2B5EF4-FFF2-40B4-BE49-F238E27FC236}">
                <a16:creationId xmlns:a16="http://schemas.microsoft.com/office/drawing/2014/main" id="{51A66302-5E37-5B1C-AAA7-4833A0C1D166}"/>
              </a:ext>
            </a:extLst>
          </p:cNvPr>
          <p:cNvGrpSpPr>
            <a:grpSpLocks/>
          </p:cNvGrpSpPr>
          <p:nvPr/>
        </p:nvGrpSpPr>
        <p:grpSpPr bwMode="auto">
          <a:xfrm flipH="1">
            <a:off x="7318248" y="1676400"/>
            <a:ext cx="228600" cy="152400"/>
            <a:chOff x="4800600" y="1752600"/>
            <a:chExt cx="228600" cy="152400"/>
          </a:xfrm>
        </p:grpSpPr>
        <p:cxnSp>
          <p:nvCxnSpPr>
            <p:cNvPr id="15" name="Straight Connector 14">
              <a:extLst>
                <a:ext uri="{FF2B5EF4-FFF2-40B4-BE49-F238E27FC236}">
                  <a16:creationId xmlns:a16="http://schemas.microsoft.com/office/drawing/2014/main" id="{4930CC0D-12A9-1401-BE2E-7C2BCD3B9244}"/>
                </a:ext>
              </a:extLst>
            </p:cNvPr>
            <p:cNvCxnSpPr/>
            <p:nvPr/>
          </p:nvCxnSpPr>
          <p:spPr>
            <a:xfrm>
              <a:off x="4800600" y="1752600"/>
              <a:ext cx="2286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D9D95F-CF78-7C5E-0A92-5542BE4C2D78}"/>
                </a:ext>
              </a:extLst>
            </p:cNvPr>
            <p:cNvCxnSpPr/>
            <p:nvPr/>
          </p:nvCxnSpPr>
          <p:spPr>
            <a:xfrm rot="10800000" flipV="1">
              <a:off x="4800600" y="1828800"/>
              <a:ext cx="2286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27">
            <a:extLst>
              <a:ext uri="{FF2B5EF4-FFF2-40B4-BE49-F238E27FC236}">
                <a16:creationId xmlns:a16="http://schemas.microsoft.com/office/drawing/2014/main" id="{C84A8D5F-A83F-0CFC-EE04-783BB865F257}"/>
              </a:ext>
            </a:extLst>
          </p:cNvPr>
          <p:cNvGrpSpPr>
            <a:grpSpLocks/>
          </p:cNvGrpSpPr>
          <p:nvPr/>
        </p:nvGrpSpPr>
        <p:grpSpPr bwMode="auto">
          <a:xfrm rot="5400000">
            <a:off x="5679948" y="2455863"/>
            <a:ext cx="228600" cy="152400"/>
            <a:chOff x="3048000" y="2286000"/>
            <a:chExt cx="228600" cy="152400"/>
          </a:xfrm>
        </p:grpSpPr>
        <p:cxnSp>
          <p:nvCxnSpPr>
            <p:cNvPr id="18" name="Straight Connector 17">
              <a:extLst>
                <a:ext uri="{FF2B5EF4-FFF2-40B4-BE49-F238E27FC236}">
                  <a16:creationId xmlns:a16="http://schemas.microsoft.com/office/drawing/2014/main" id="{57F8751B-1777-2B51-F0C6-C43E5F91C5D2}"/>
                </a:ext>
              </a:extLst>
            </p:cNvPr>
            <p:cNvCxnSpPr/>
            <p:nvPr/>
          </p:nvCxnSpPr>
          <p:spPr>
            <a:xfrm flipV="1">
              <a:off x="3048000" y="2286000"/>
              <a:ext cx="2286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247294-FFB6-7D3D-E7A4-349CC44BB015}"/>
                </a:ext>
              </a:extLst>
            </p:cNvPr>
            <p:cNvCxnSpPr/>
            <p:nvPr/>
          </p:nvCxnSpPr>
          <p:spPr>
            <a:xfrm rot="10800000">
              <a:off x="3048000" y="2362200"/>
              <a:ext cx="2286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Diamond 19">
            <a:extLst>
              <a:ext uri="{FF2B5EF4-FFF2-40B4-BE49-F238E27FC236}">
                <a16:creationId xmlns:a16="http://schemas.microsoft.com/office/drawing/2014/main" id="{8D14332C-4C0F-CBD8-F1AE-25A037370DBE}"/>
              </a:ext>
            </a:extLst>
          </p:cNvPr>
          <p:cNvSpPr/>
          <p:nvPr/>
        </p:nvSpPr>
        <p:spPr>
          <a:xfrm>
            <a:off x="4879848" y="1284288"/>
            <a:ext cx="1828800" cy="914400"/>
          </a:xfrm>
          <a:prstGeom prst="diamon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1" name="Text Box 18">
            <a:extLst>
              <a:ext uri="{FF2B5EF4-FFF2-40B4-BE49-F238E27FC236}">
                <a16:creationId xmlns:a16="http://schemas.microsoft.com/office/drawing/2014/main" id="{B97340AA-64F3-37D8-79F2-629F029423B9}"/>
              </a:ext>
            </a:extLst>
          </p:cNvPr>
          <p:cNvSpPr txBox="1">
            <a:spLocks noChangeArrowheads="1"/>
          </p:cNvSpPr>
          <p:nvPr/>
        </p:nvSpPr>
        <p:spPr bwMode="auto">
          <a:xfrm>
            <a:off x="5305298" y="1579564"/>
            <a:ext cx="9906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lgn="ctr" eaLnBrk="1" hangingPunct="1">
              <a:spcBef>
                <a:spcPct val="0"/>
              </a:spcBef>
              <a:buClrTx/>
              <a:buSzTx/>
              <a:buFontTx/>
              <a:buNone/>
            </a:pPr>
            <a:r>
              <a:rPr lang="en-US" altLang="en-US" sz="1600">
                <a:latin typeface="Times New Roman" panose="02020603050405020304" pitchFamily="18" charset="0"/>
              </a:rPr>
              <a:t>registers</a:t>
            </a:r>
          </a:p>
        </p:txBody>
      </p:sp>
    </p:spTree>
    <p:extLst>
      <p:ext uri="{BB962C8B-B14F-4D97-AF65-F5344CB8AC3E}">
        <p14:creationId xmlns:p14="http://schemas.microsoft.com/office/powerpoint/2010/main" val="4292736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65B61AD-2585-5B89-BA40-23233D67C5BE}"/>
              </a:ext>
            </a:extLst>
          </p:cNvPr>
          <p:cNvSpPr>
            <a:spLocks noChangeArrowheads="1"/>
          </p:cNvSpPr>
          <p:nvPr/>
        </p:nvSpPr>
        <p:spPr bwMode="auto">
          <a:xfrm>
            <a:off x="2313432" y="504031"/>
            <a:ext cx="44958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800" b="1">
                <a:solidFill>
                  <a:srgbClr val="000000"/>
                </a:solidFill>
                <a:latin typeface="+mj-lt"/>
              </a:rPr>
              <a:t>(c) Ternary relationships (2)</a:t>
            </a:r>
          </a:p>
        </p:txBody>
      </p:sp>
      <p:pic>
        <p:nvPicPr>
          <p:cNvPr id="3" name="Picture 3" descr="mcf_3">
            <a:extLst>
              <a:ext uri="{FF2B5EF4-FFF2-40B4-BE49-F238E27FC236}">
                <a16:creationId xmlns:a16="http://schemas.microsoft.com/office/drawing/2014/main" id="{DEFEA5D9-1D82-A7FC-4D78-2D9E468C8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322" r="13322"/>
          <a:stretch>
            <a:fillRect/>
          </a:stretch>
        </p:blipFill>
        <p:spPr bwMode="auto">
          <a:xfrm>
            <a:off x="2313432" y="1219200"/>
            <a:ext cx="7315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a:extLst>
              <a:ext uri="{FF2B5EF4-FFF2-40B4-BE49-F238E27FC236}">
                <a16:creationId xmlns:a16="http://schemas.microsoft.com/office/drawing/2014/main" id="{FE1395B5-809F-E9DE-0447-03C4088F92F4}"/>
              </a:ext>
            </a:extLst>
          </p:cNvPr>
          <p:cNvSpPr txBox="1">
            <a:spLocks noChangeArrowheads="1"/>
          </p:cNvSpPr>
          <p:nvPr/>
        </p:nvSpPr>
        <p:spPr bwMode="auto">
          <a:xfrm>
            <a:off x="2947541" y="5607198"/>
            <a:ext cx="6296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2400" dirty="0">
                <a:latin typeface="+mj-lt"/>
              </a:rPr>
              <a:t>Note: a relationship can have attributes of its own</a:t>
            </a:r>
          </a:p>
        </p:txBody>
      </p:sp>
    </p:spTree>
    <p:extLst>
      <p:ext uri="{BB962C8B-B14F-4D97-AF65-F5344CB8AC3E}">
        <p14:creationId xmlns:p14="http://schemas.microsoft.com/office/powerpoint/2010/main" val="263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Cardinality Constraint</a:t>
            </a:r>
          </a:p>
        </p:txBody>
      </p:sp>
      <p:sp>
        <p:nvSpPr>
          <p:cNvPr id="7" name="Content Placeholder 6">
            <a:extLst>
              <a:ext uri="{FF2B5EF4-FFF2-40B4-BE49-F238E27FC236}">
                <a16:creationId xmlns:a16="http://schemas.microsoft.com/office/drawing/2014/main" id="{7AE4A28B-AAD3-1BE2-9EF6-0202BD82435A}"/>
              </a:ext>
            </a:extLst>
          </p:cNvPr>
          <p:cNvSpPr>
            <a:spLocks noGrp="1"/>
          </p:cNvSpPr>
          <p:nvPr>
            <p:ph idx="1"/>
          </p:nvPr>
        </p:nvSpPr>
        <p:spPr/>
        <p:txBody>
          <a:bodyPr/>
          <a:lstStyle/>
          <a:p>
            <a:pPr eaLnBrk="1" hangingPunct="1"/>
            <a:r>
              <a:rPr lang="en-US" altLang="en-US" dirty="0">
                <a:solidFill>
                  <a:srgbClr val="000000"/>
                </a:solidFill>
                <a:latin typeface="+mj-lt"/>
              </a:rPr>
              <a:t>Cardinality Constraints - the number of instances of one entity that can or must be associated with each instance of another entity. </a:t>
            </a:r>
          </a:p>
          <a:p>
            <a:pPr eaLnBrk="1" hangingPunct="1"/>
            <a:r>
              <a:rPr lang="en-US" altLang="en-US" dirty="0">
                <a:solidFill>
                  <a:srgbClr val="000000"/>
                </a:solidFill>
                <a:latin typeface="+mj-lt"/>
              </a:rPr>
              <a:t>Minimum Cardinality</a:t>
            </a:r>
          </a:p>
          <a:p>
            <a:pPr lvl="1" eaLnBrk="1" hangingPunct="1"/>
            <a:r>
              <a:rPr lang="en-US" altLang="en-US" dirty="0">
                <a:solidFill>
                  <a:srgbClr val="000000"/>
                </a:solidFill>
                <a:latin typeface="+mj-lt"/>
              </a:rPr>
              <a:t>If zero, then optional</a:t>
            </a:r>
          </a:p>
          <a:p>
            <a:pPr lvl="1" eaLnBrk="1" hangingPunct="1"/>
            <a:r>
              <a:rPr lang="en-US" altLang="en-US" dirty="0">
                <a:solidFill>
                  <a:srgbClr val="000000"/>
                </a:solidFill>
                <a:latin typeface="+mj-lt"/>
              </a:rPr>
              <a:t>If one or more,  then mandatory</a:t>
            </a:r>
          </a:p>
          <a:p>
            <a:pPr eaLnBrk="1" hangingPunct="1"/>
            <a:r>
              <a:rPr lang="en-US" altLang="en-US" dirty="0">
                <a:solidFill>
                  <a:srgbClr val="000000"/>
                </a:solidFill>
                <a:latin typeface="+mj-lt"/>
              </a:rPr>
              <a:t>Maximum Cardinality</a:t>
            </a:r>
          </a:p>
          <a:p>
            <a:pPr lvl="1" eaLnBrk="1" hangingPunct="1"/>
            <a:r>
              <a:rPr lang="en-US" altLang="en-US" dirty="0">
                <a:solidFill>
                  <a:srgbClr val="000000"/>
                </a:solidFill>
                <a:latin typeface="+mj-lt"/>
              </a:rPr>
              <a:t>The maximum number</a:t>
            </a:r>
          </a:p>
          <a:p>
            <a:endParaRPr lang="en-US" dirty="0">
              <a:latin typeface="+mj-lt"/>
            </a:endParaRPr>
          </a:p>
        </p:txBody>
      </p:sp>
    </p:spTree>
    <p:extLst>
      <p:ext uri="{BB962C8B-B14F-4D97-AF65-F5344CB8AC3E}">
        <p14:creationId xmlns:p14="http://schemas.microsoft.com/office/powerpoint/2010/main" val="237745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Cardinality Mandatory and Optional</a:t>
            </a:r>
          </a:p>
        </p:txBody>
      </p:sp>
      <p:pic>
        <p:nvPicPr>
          <p:cNvPr id="2" name="Picture 3" descr="part_c">
            <a:extLst>
              <a:ext uri="{FF2B5EF4-FFF2-40B4-BE49-F238E27FC236}">
                <a16:creationId xmlns:a16="http://schemas.microsoft.com/office/drawing/2014/main" id="{E005811F-1F60-A48A-2926-D6D7A3F4D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424" y="1502664"/>
            <a:ext cx="74676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298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Cardinality Constraint</a:t>
            </a:r>
          </a:p>
        </p:txBody>
      </p:sp>
      <p:sp>
        <p:nvSpPr>
          <p:cNvPr id="2" name="Rectangle 2">
            <a:extLst>
              <a:ext uri="{FF2B5EF4-FFF2-40B4-BE49-F238E27FC236}">
                <a16:creationId xmlns:a16="http://schemas.microsoft.com/office/drawing/2014/main" id="{6AD9F673-3E14-7D0A-8763-3CC3D191999F}"/>
              </a:ext>
            </a:extLst>
          </p:cNvPr>
          <p:cNvSpPr>
            <a:spLocks noChangeArrowheads="1"/>
          </p:cNvSpPr>
          <p:nvPr/>
        </p:nvSpPr>
        <p:spPr bwMode="auto">
          <a:xfrm>
            <a:off x="2209800" y="1377696"/>
            <a:ext cx="80772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400" dirty="0">
                <a:solidFill>
                  <a:srgbClr val="000000"/>
                </a:solidFill>
                <a:latin typeface="+mj-lt"/>
              </a:rPr>
              <a:t>(a) Basic relationship with only maximum cardinalities showing</a:t>
            </a:r>
          </a:p>
        </p:txBody>
      </p:sp>
      <p:pic>
        <p:nvPicPr>
          <p:cNvPr id="3" name="Picture 3" descr="mcf_3">
            <a:extLst>
              <a:ext uri="{FF2B5EF4-FFF2-40B4-BE49-F238E27FC236}">
                <a16:creationId xmlns:a16="http://schemas.microsoft.com/office/drawing/2014/main" id="{EAFB2136-36D7-BF31-ABE7-78064004E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837944"/>
            <a:ext cx="76200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a:extLst>
              <a:ext uri="{FF2B5EF4-FFF2-40B4-BE49-F238E27FC236}">
                <a16:creationId xmlns:a16="http://schemas.microsoft.com/office/drawing/2014/main" id="{67597989-9D2B-7673-BAE0-AA2902B74C17}"/>
              </a:ext>
            </a:extLst>
          </p:cNvPr>
          <p:cNvSpPr>
            <a:spLocks noChangeArrowheads="1"/>
          </p:cNvSpPr>
          <p:nvPr/>
        </p:nvSpPr>
        <p:spPr bwMode="auto">
          <a:xfrm>
            <a:off x="2239964" y="3746119"/>
            <a:ext cx="481702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400" dirty="0">
                <a:solidFill>
                  <a:srgbClr val="000000"/>
                </a:solidFill>
                <a:latin typeface="+mj-lt"/>
              </a:rPr>
              <a:t>(b) Mandatory minimum cardinalities</a:t>
            </a:r>
          </a:p>
        </p:txBody>
      </p:sp>
      <p:pic>
        <p:nvPicPr>
          <p:cNvPr id="5" name="Picture 5" descr="mcf_3">
            <a:extLst>
              <a:ext uri="{FF2B5EF4-FFF2-40B4-BE49-F238E27FC236}">
                <a16:creationId xmlns:a16="http://schemas.microsoft.com/office/drawing/2014/main" id="{BA541315-09FC-9CDE-B691-F6012EE93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225544"/>
            <a:ext cx="7772400" cy="172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1516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9255BA-5EAC-B441-C087-5C4147B5CC1F}"/>
              </a:ext>
            </a:extLst>
          </p:cNvPr>
          <p:cNvSpPr>
            <a:spLocks noGrp="1"/>
          </p:cNvSpPr>
          <p:nvPr>
            <p:ph type="title"/>
          </p:nvPr>
        </p:nvSpPr>
        <p:spPr/>
        <p:txBody>
          <a:bodyPr/>
          <a:lstStyle/>
          <a:p>
            <a:r>
              <a:rPr lang="en-US" dirty="0"/>
              <a:t>Example of multiple relationships</a:t>
            </a:r>
          </a:p>
        </p:txBody>
      </p:sp>
      <p:sp>
        <p:nvSpPr>
          <p:cNvPr id="8" name="Rectangle 3">
            <a:extLst>
              <a:ext uri="{FF2B5EF4-FFF2-40B4-BE49-F238E27FC236}">
                <a16:creationId xmlns:a16="http://schemas.microsoft.com/office/drawing/2014/main" id="{23862EA9-5CB8-B58E-4A44-1832A128A703}"/>
              </a:ext>
            </a:extLst>
          </p:cNvPr>
          <p:cNvSpPr>
            <a:spLocks noChangeArrowheads="1"/>
          </p:cNvSpPr>
          <p:nvPr/>
        </p:nvSpPr>
        <p:spPr bwMode="auto">
          <a:xfrm>
            <a:off x="2133600" y="1508761"/>
            <a:ext cx="79248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400" dirty="0">
                <a:solidFill>
                  <a:srgbClr val="000000"/>
                </a:solidFill>
                <a:latin typeface="+mj-lt"/>
              </a:rPr>
              <a:t>Employees and departments – entities can be related to one another in more than one way</a:t>
            </a:r>
          </a:p>
          <a:p>
            <a:pPr>
              <a:spcBef>
                <a:spcPct val="0"/>
              </a:spcBef>
              <a:buClrTx/>
              <a:buSzTx/>
              <a:buFontTx/>
              <a:buNone/>
            </a:pPr>
            <a:endParaRPr lang="en-US" altLang="en-US" sz="2400" dirty="0">
              <a:solidFill>
                <a:srgbClr val="000000"/>
              </a:solidFill>
              <a:latin typeface="+mj-lt"/>
            </a:endParaRPr>
          </a:p>
        </p:txBody>
      </p:sp>
      <p:pic>
        <p:nvPicPr>
          <p:cNvPr id="9" name="Picture 4" descr="mcf_3">
            <a:extLst>
              <a:ext uri="{FF2B5EF4-FFF2-40B4-BE49-F238E27FC236}">
                <a16:creationId xmlns:a16="http://schemas.microsoft.com/office/drawing/2014/main" id="{F57C068B-29E6-0075-AAF7-1C93B446C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423160"/>
            <a:ext cx="7962900" cy="336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5346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9255BA-5EAC-B441-C087-5C4147B5CC1F}"/>
              </a:ext>
            </a:extLst>
          </p:cNvPr>
          <p:cNvSpPr>
            <a:spLocks noGrp="1"/>
          </p:cNvSpPr>
          <p:nvPr>
            <p:ph type="title"/>
          </p:nvPr>
        </p:nvSpPr>
        <p:spPr/>
        <p:txBody>
          <a:bodyPr/>
          <a:lstStyle/>
          <a:p>
            <a:r>
              <a:rPr lang="en-US" dirty="0"/>
              <a:t>Associative Entity</a:t>
            </a:r>
          </a:p>
        </p:txBody>
      </p:sp>
      <p:sp>
        <p:nvSpPr>
          <p:cNvPr id="7" name="Content Placeholder 6">
            <a:extLst>
              <a:ext uri="{FF2B5EF4-FFF2-40B4-BE49-F238E27FC236}">
                <a16:creationId xmlns:a16="http://schemas.microsoft.com/office/drawing/2014/main" id="{7D7D46F6-CD5B-4C2A-E7A4-1AEC19BF7C78}"/>
              </a:ext>
            </a:extLst>
          </p:cNvPr>
          <p:cNvSpPr>
            <a:spLocks noGrp="1"/>
          </p:cNvSpPr>
          <p:nvPr>
            <p:ph idx="1"/>
          </p:nvPr>
        </p:nvSpPr>
        <p:spPr/>
        <p:txBody>
          <a:bodyPr>
            <a:normAutofit lnSpcReduction="10000"/>
          </a:bodyPr>
          <a:lstStyle/>
          <a:p>
            <a:pPr eaLnBrk="1" hangingPunct="1"/>
            <a:r>
              <a:rPr lang="en-US" altLang="en-US" sz="2400" dirty="0">
                <a:solidFill>
                  <a:srgbClr val="000000"/>
                </a:solidFill>
                <a:latin typeface="+mj-lt"/>
              </a:rPr>
              <a:t>It’s an</a:t>
            </a:r>
            <a:r>
              <a:rPr lang="en-US" altLang="en-US" sz="2400" dirty="0">
                <a:latin typeface="+mj-lt"/>
              </a:rPr>
              <a:t> </a:t>
            </a:r>
            <a:r>
              <a:rPr lang="en-US" altLang="en-US" sz="3200" dirty="0">
                <a:solidFill>
                  <a:schemeClr val="folHlink"/>
                </a:solidFill>
                <a:latin typeface="+mj-lt"/>
              </a:rPr>
              <a:t>entity</a:t>
            </a:r>
            <a:r>
              <a:rPr lang="en-US" altLang="en-US" sz="3200" dirty="0">
                <a:solidFill>
                  <a:srgbClr val="FF0000"/>
                </a:solidFill>
                <a:latin typeface="+mj-lt"/>
              </a:rPr>
              <a:t> </a:t>
            </a:r>
            <a:r>
              <a:rPr lang="en-US" altLang="en-US" sz="2400" dirty="0">
                <a:latin typeface="+mj-lt"/>
              </a:rPr>
              <a:t>– </a:t>
            </a:r>
            <a:r>
              <a:rPr lang="en-US" altLang="en-US" sz="2400" dirty="0">
                <a:solidFill>
                  <a:srgbClr val="000000"/>
                </a:solidFill>
                <a:latin typeface="+mj-lt"/>
              </a:rPr>
              <a:t>it has attributes.</a:t>
            </a:r>
          </a:p>
          <a:p>
            <a:pPr eaLnBrk="1" hangingPunct="1"/>
            <a:r>
              <a:rPr lang="en-US" altLang="en-US" sz="2400" dirty="0">
                <a:solidFill>
                  <a:srgbClr val="000000"/>
                </a:solidFill>
                <a:latin typeface="+mj-lt"/>
              </a:rPr>
              <a:t>Also, it’s a</a:t>
            </a:r>
            <a:r>
              <a:rPr lang="en-US" altLang="en-US" sz="2400" dirty="0">
                <a:latin typeface="+mj-lt"/>
              </a:rPr>
              <a:t> </a:t>
            </a:r>
            <a:r>
              <a:rPr lang="en-US" altLang="en-US" sz="4000" dirty="0">
                <a:solidFill>
                  <a:schemeClr val="folHlink"/>
                </a:solidFill>
                <a:latin typeface="+mj-lt"/>
              </a:rPr>
              <a:t>relationship</a:t>
            </a:r>
            <a:r>
              <a:rPr lang="en-US" altLang="en-US" sz="4000" dirty="0">
                <a:solidFill>
                  <a:srgbClr val="FF0000"/>
                </a:solidFill>
                <a:latin typeface="+mj-lt"/>
              </a:rPr>
              <a:t> </a:t>
            </a:r>
            <a:r>
              <a:rPr lang="en-US" altLang="en-US" sz="2400" dirty="0">
                <a:latin typeface="+mj-lt"/>
              </a:rPr>
              <a:t>– </a:t>
            </a:r>
            <a:r>
              <a:rPr lang="en-US" altLang="en-US" sz="2400" dirty="0">
                <a:solidFill>
                  <a:srgbClr val="000000"/>
                </a:solidFill>
                <a:latin typeface="+mj-lt"/>
              </a:rPr>
              <a:t>it links entities together.</a:t>
            </a:r>
          </a:p>
          <a:p>
            <a:pPr eaLnBrk="1" hangingPunct="1"/>
            <a:r>
              <a:rPr lang="en-US" altLang="en-US" sz="2400" dirty="0">
                <a:solidFill>
                  <a:srgbClr val="000000"/>
                </a:solidFill>
                <a:latin typeface="+mj-lt"/>
              </a:rPr>
              <a:t>When should a </a:t>
            </a:r>
            <a:r>
              <a:rPr lang="en-US" altLang="en-US" i="1" dirty="0">
                <a:solidFill>
                  <a:srgbClr val="000000"/>
                </a:solidFill>
                <a:latin typeface="+mj-lt"/>
              </a:rPr>
              <a:t>relationship with attributes</a:t>
            </a:r>
            <a:r>
              <a:rPr lang="en-US" altLang="en-US" sz="2400" dirty="0">
                <a:solidFill>
                  <a:srgbClr val="000000"/>
                </a:solidFill>
                <a:latin typeface="+mj-lt"/>
              </a:rPr>
              <a:t> instead be an </a:t>
            </a:r>
            <a:r>
              <a:rPr lang="en-US" altLang="en-US" i="1" dirty="0">
                <a:solidFill>
                  <a:srgbClr val="000000"/>
                </a:solidFill>
                <a:latin typeface="+mj-lt"/>
              </a:rPr>
              <a:t>associative entity</a:t>
            </a:r>
            <a:r>
              <a:rPr lang="en-US" altLang="en-US" sz="2400" dirty="0">
                <a:solidFill>
                  <a:srgbClr val="000000"/>
                </a:solidFill>
                <a:latin typeface="+mj-lt"/>
              </a:rPr>
              <a:t>? </a:t>
            </a:r>
          </a:p>
          <a:p>
            <a:pPr lvl="1" eaLnBrk="1" hangingPunct="1"/>
            <a:r>
              <a:rPr lang="en-US" altLang="en-US" dirty="0">
                <a:solidFill>
                  <a:srgbClr val="000000"/>
                </a:solidFill>
                <a:latin typeface="+mj-lt"/>
              </a:rPr>
              <a:t>All relationships for the associative entity should be many</a:t>
            </a:r>
          </a:p>
          <a:p>
            <a:pPr lvl="1" eaLnBrk="1" hangingPunct="1"/>
            <a:r>
              <a:rPr lang="en-US" altLang="en-US" dirty="0">
                <a:solidFill>
                  <a:srgbClr val="000000"/>
                </a:solidFill>
                <a:latin typeface="+mj-lt"/>
              </a:rPr>
              <a:t>The associative entity could have meaning independent of the other entities</a:t>
            </a:r>
          </a:p>
          <a:p>
            <a:pPr lvl="1" eaLnBrk="1" hangingPunct="1"/>
            <a:r>
              <a:rPr lang="en-US" altLang="en-US" dirty="0">
                <a:solidFill>
                  <a:srgbClr val="000000"/>
                </a:solidFill>
                <a:latin typeface="+mj-lt"/>
              </a:rPr>
              <a:t>The associative entity preferably has a unique identifier and should also have other attributes</a:t>
            </a:r>
          </a:p>
          <a:p>
            <a:pPr lvl="1" eaLnBrk="1" hangingPunct="1"/>
            <a:r>
              <a:rPr lang="en-US" altLang="en-US" dirty="0">
                <a:solidFill>
                  <a:srgbClr val="000000"/>
                </a:solidFill>
                <a:latin typeface="+mj-lt"/>
              </a:rPr>
              <a:t>The associative may be participating in other relationships other than the entities of the associated relationship</a:t>
            </a:r>
          </a:p>
          <a:p>
            <a:pPr lvl="1" eaLnBrk="1" hangingPunct="1"/>
            <a:r>
              <a:rPr lang="en-US" altLang="en-US" dirty="0">
                <a:solidFill>
                  <a:srgbClr val="000000"/>
                </a:solidFill>
                <a:latin typeface="+mj-lt"/>
              </a:rPr>
              <a:t>Ternary relationships should be converted to associative entities</a:t>
            </a:r>
            <a:endParaRPr lang="en-US" sz="2800" dirty="0">
              <a:latin typeface="+mj-lt"/>
            </a:endParaRPr>
          </a:p>
        </p:txBody>
      </p:sp>
    </p:spTree>
    <p:extLst>
      <p:ext uri="{BB962C8B-B14F-4D97-AF65-F5344CB8AC3E}">
        <p14:creationId xmlns:p14="http://schemas.microsoft.com/office/powerpoint/2010/main" val="273285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CD32F-79C8-FB2B-A9E3-FD8223617848}"/>
              </a:ext>
            </a:extLst>
          </p:cNvPr>
          <p:cNvPicPr>
            <a:picLocks noChangeAspect="1"/>
          </p:cNvPicPr>
          <p:nvPr/>
        </p:nvPicPr>
        <p:blipFill>
          <a:blip r:embed="rId2"/>
          <a:stretch>
            <a:fillRect/>
          </a:stretch>
        </p:blipFill>
        <p:spPr>
          <a:xfrm>
            <a:off x="2133126" y="2021897"/>
            <a:ext cx="7925747" cy="4374618"/>
          </a:xfrm>
          <a:prstGeom prst="rect">
            <a:avLst/>
          </a:prstGeom>
        </p:spPr>
      </p:pic>
      <p:sp>
        <p:nvSpPr>
          <p:cNvPr id="4" name="TextBox 3">
            <a:extLst>
              <a:ext uri="{FF2B5EF4-FFF2-40B4-BE49-F238E27FC236}">
                <a16:creationId xmlns:a16="http://schemas.microsoft.com/office/drawing/2014/main" id="{E7D76B7F-18A7-04E5-6DE8-E9C556A256B0}"/>
              </a:ext>
            </a:extLst>
          </p:cNvPr>
          <p:cNvSpPr txBox="1"/>
          <p:nvPr/>
        </p:nvSpPr>
        <p:spPr>
          <a:xfrm>
            <a:off x="1030012" y="544569"/>
            <a:ext cx="10316011" cy="1477328"/>
          </a:xfrm>
          <a:prstGeom prst="rect">
            <a:avLst/>
          </a:prstGeom>
          <a:noFill/>
        </p:spPr>
        <p:txBody>
          <a:bodyPr wrap="square" rtlCol="0">
            <a:spAutoFit/>
          </a:bodyPr>
          <a:lstStyle/>
          <a:p>
            <a:pPr algn="just"/>
            <a:r>
              <a:rPr lang="en-MY" dirty="0"/>
              <a:t>The </a:t>
            </a:r>
            <a:r>
              <a:rPr lang="en-MY" b="1" dirty="0"/>
              <a:t>Entity Relationship (ER) Model </a:t>
            </a:r>
            <a:r>
              <a:rPr lang="en-MY" dirty="0"/>
              <a:t>has become a widely accepted standard for data </a:t>
            </a:r>
            <a:r>
              <a:rPr lang="en-MY" dirty="0" err="1"/>
              <a:t>modeling</a:t>
            </a:r>
            <a:r>
              <a:rPr lang="en-MY" dirty="0"/>
              <a:t> and are normally represented in an </a:t>
            </a:r>
            <a:r>
              <a:rPr lang="en-MY" b="1" dirty="0"/>
              <a:t>Entity Relationship Diagram (ERD</a:t>
            </a:r>
            <a:r>
              <a:rPr lang="en-MY" dirty="0"/>
              <a:t>), which uses graphical representations to model database components. The three common ER notations are shown below: the original </a:t>
            </a:r>
            <a:r>
              <a:rPr lang="en-MY" b="1" dirty="0"/>
              <a:t>Chen notation</a:t>
            </a:r>
            <a:r>
              <a:rPr lang="en-MY" dirty="0"/>
              <a:t>, the </a:t>
            </a:r>
            <a:r>
              <a:rPr lang="en-MY" b="1" dirty="0"/>
              <a:t>Crow’s Foot notation</a:t>
            </a:r>
            <a:r>
              <a:rPr lang="en-MY" dirty="0"/>
              <a:t>, and the newer class diagram notation, which is part of the </a:t>
            </a:r>
            <a:r>
              <a:rPr lang="en-MY" b="1" dirty="0"/>
              <a:t>Unified </a:t>
            </a:r>
            <a:r>
              <a:rPr lang="en-MY" b="1" dirty="0" err="1"/>
              <a:t>Modeling</a:t>
            </a:r>
            <a:r>
              <a:rPr lang="en-MY" b="1" dirty="0"/>
              <a:t> Language (UML).</a:t>
            </a:r>
          </a:p>
        </p:txBody>
      </p:sp>
    </p:spTree>
    <p:extLst>
      <p:ext uri="{BB962C8B-B14F-4D97-AF65-F5344CB8AC3E}">
        <p14:creationId xmlns:p14="http://schemas.microsoft.com/office/powerpoint/2010/main" val="2390811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B6FC6D-5D67-AC76-66C9-B51D85C0AB35}"/>
              </a:ext>
            </a:extLst>
          </p:cNvPr>
          <p:cNvGrpSpPr/>
          <p:nvPr/>
        </p:nvGrpSpPr>
        <p:grpSpPr>
          <a:xfrm>
            <a:off x="2019300" y="268224"/>
            <a:ext cx="8153400" cy="5603875"/>
            <a:chOff x="1981200" y="609600"/>
            <a:chExt cx="8153400" cy="5603875"/>
          </a:xfrm>
        </p:grpSpPr>
        <p:pic>
          <p:nvPicPr>
            <p:cNvPr id="3" name="Picture 1027" descr="mcf_3">
              <a:extLst>
                <a:ext uri="{FF2B5EF4-FFF2-40B4-BE49-F238E27FC236}">
                  <a16:creationId xmlns:a16="http://schemas.microsoft.com/office/drawing/2014/main" id="{6E1973D1-CBA9-0E23-8343-A5126962A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590800"/>
              <a:ext cx="8153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C:\Documents and Settings\Admin\Local Settings\Temporary Internet Files\Content.IE5\OO1I1JBV\MC900434411[1].wmf">
              <a:extLst>
                <a:ext uri="{FF2B5EF4-FFF2-40B4-BE49-F238E27FC236}">
                  <a16:creationId xmlns:a16="http://schemas.microsoft.com/office/drawing/2014/main" id="{600D5429-7249-CEDC-13E2-E44ED4D50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609600"/>
              <a:ext cx="1905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2">
              <a:extLst>
                <a:ext uri="{FF2B5EF4-FFF2-40B4-BE49-F238E27FC236}">
                  <a16:creationId xmlns:a16="http://schemas.microsoft.com/office/drawing/2014/main" id="{F3E0EE13-80A5-B5EB-D9CE-E9FA04978305}"/>
                </a:ext>
              </a:extLst>
            </p:cNvPr>
            <p:cNvGrpSpPr>
              <a:grpSpLocks/>
            </p:cNvGrpSpPr>
            <p:nvPr/>
          </p:nvGrpSpPr>
          <p:grpSpPr bwMode="auto">
            <a:xfrm>
              <a:off x="4070604" y="4994275"/>
              <a:ext cx="2019046" cy="1219200"/>
              <a:chOff x="2629154" y="5029200"/>
              <a:chExt cx="2019046" cy="1219200"/>
            </a:xfrm>
          </p:grpSpPr>
          <p:sp>
            <p:nvSpPr>
              <p:cNvPr id="9" name="Oval 8">
                <a:extLst>
                  <a:ext uri="{FF2B5EF4-FFF2-40B4-BE49-F238E27FC236}">
                    <a16:creationId xmlns:a16="http://schemas.microsoft.com/office/drawing/2014/main" id="{7233EF4F-6B7E-E803-B80E-E48399C93374}"/>
                  </a:ext>
                </a:extLst>
              </p:cNvPr>
              <p:cNvSpPr/>
              <p:nvPr/>
            </p:nvSpPr>
            <p:spPr>
              <a:xfrm>
                <a:off x="2629154" y="5715000"/>
                <a:ext cx="2019046"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u="sng" dirty="0" err="1">
                    <a:solidFill>
                      <a:schemeClr val="tx1"/>
                    </a:solidFill>
                    <a:latin typeface="Arial" panose="020B0604020202020204" pitchFamily="34" charset="0"/>
                    <a:cs typeface="Arial" panose="020B0604020202020204" pitchFamily="34" charset="0"/>
                  </a:rPr>
                  <a:t>Certificate_Number</a:t>
                </a:r>
                <a:endParaRPr lang="en-US" sz="1100" u="sng" dirty="0">
                  <a:solidFill>
                    <a:schemeClr val="tx1"/>
                  </a:solidFill>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8EC1FFB9-89A0-7EBA-60A9-352CF312CE2E}"/>
                  </a:ext>
                </a:extLst>
              </p:cNvPr>
              <p:cNvCxnSpPr>
                <a:cxnSpLocks/>
                <a:stCxn id="9" idx="0"/>
              </p:cNvCxnSpPr>
              <p:nvPr/>
            </p:nvCxnSpPr>
            <p:spPr>
              <a:xfrm flipV="1">
                <a:off x="3638677" y="5029200"/>
                <a:ext cx="704723" cy="68580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6" name="Group 13">
              <a:extLst>
                <a:ext uri="{FF2B5EF4-FFF2-40B4-BE49-F238E27FC236}">
                  <a16:creationId xmlns:a16="http://schemas.microsoft.com/office/drawing/2014/main" id="{FCB0ACEE-40E9-F871-8BC3-4F19C9BFFBBC}"/>
                </a:ext>
              </a:extLst>
            </p:cNvPr>
            <p:cNvGrpSpPr>
              <a:grpSpLocks/>
            </p:cNvGrpSpPr>
            <p:nvPr/>
          </p:nvGrpSpPr>
          <p:grpSpPr bwMode="auto">
            <a:xfrm>
              <a:off x="6335713" y="4983163"/>
              <a:ext cx="1905000" cy="1230312"/>
              <a:chOff x="4800600" y="5018690"/>
              <a:chExt cx="1905000" cy="1229710"/>
            </a:xfrm>
          </p:grpSpPr>
          <p:sp>
            <p:nvSpPr>
              <p:cNvPr id="7" name="Oval 6">
                <a:extLst>
                  <a:ext uri="{FF2B5EF4-FFF2-40B4-BE49-F238E27FC236}">
                    <a16:creationId xmlns:a16="http://schemas.microsoft.com/office/drawing/2014/main" id="{7D3E36B7-A22C-3A14-52C1-108B15FB2DC3}"/>
                  </a:ext>
                </a:extLst>
              </p:cNvPr>
              <p:cNvSpPr/>
              <p:nvPr/>
            </p:nvSpPr>
            <p:spPr>
              <a:xfrm>
                <a:off x="4876800" y="5715261"/>
                <a:ext cx="1828800" cy="5331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dirty="0" err="1">
                    <a:solidFill>
                      <a:schemeClr val="tx1"/>
                    </a:solidFill>
                    <a:latin typeface="Arial" panose="020B0604020202020204" pitchFamily="34" charset="0"/>
                    <a:cs typeface="Arial" panose="020B0604020202020204" pitchFamily="34" charset="0"/>
                  </a:rPr>
                  <a:t>Date_Completed</a:t>
                </a:r>
                <a:endParaRPr lang="en-US" sz="1100" dirty="0">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A0FC9CA3-6DA1-6CBE-72FD-3F0CFAE0EDCF}"/>
                  </a:ext>
                </a:extLst>
              </p:cNvPr>
              <p:cNvCxnSpPr/>
              <p:nvPr/>
            </p:nvCxnSpPr>
            <p:spPr>
              <a:xfrm rot="16200000" flipV="1">
                <a:off x="4953168" y="4866122"/>
                <a:ext cx="685464" cy="99060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09135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3" descr="mcf_3">
            <a:extLst>
              <a:ext uri="{FF2B5EF4-FFF2-40B4-BE49-F238E27FC236}">
                <a16:creationId xmlns:a16="http://schemas.microsoft.com/office/drawing/2014/main" id="{1468FD48-BA3D-9F10-30D3-661E9F75D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828800"/>
            <a:ext cx="8077200" cy="303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
            <a:extLst>
              <a:ext uri="{FF2B5EF4-FFF2-40B4-BE49-F238E27FC236}">
                <a16:creationId xmlns:a16="http://schemas.microsoft.com/office/drawing/2014/main" id="{B0CD52DA-5492-E267-E5D7-1A39C68C4A05}"/>
              </a:ext>
            </a:extLst>
          </p:cNvPr>
          <p:cNvSpPr txBox="1">
            <a:spLocks noChangeArrowheads="1"/>
          </p:cNvSpPr>
          <p:nvPr/>
        </p:nvSpPr>
        <p:spPr bwMode="auto">
          <a:xfrm>
            <a:off x="2203704" y="4864608"/>
            <a:ext cx="8077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400" dirty="0">
                <a:solidFill>
                  <a:srgbClr val="000000"/>
                </a:solidFill>
                <a:latin typeface="+mj-lt"/>
              </a:rPr>
              <a:t>An associative entity involves a rectangle with a diamond inside.</a:t>
            </a:r>
          </a:p>
          <a:p>
            <a:pPr>
              <a:spcBef>
                <a:spcPct val="0"/>
              </a:spcBef>
              <a:buClrTx/>
              <a:buSzTx/>
              <a:buFontTx/>
              <a:buNone/>
            </a:pPr>
            <a:r>
              <a:rPr lang="en-US" altLang="en-US" sz="2400" dirty="0">
                <a:solidFill>
                  <a:srgbClr val="000000"/>
                </a:solidFill>
                <a:latin typeface="+mj-lt"/>
              </a:rPr>
              <a:t>Note that the many-to-many cardinality symbols face toward the associative entity and not toward the other entities.</a:t>
            </a:r>
          </a:p>
        </p:txBody>
      </p:sp>
      <p:sp>
        <p:nvSpPr>
          <p:cNvPr id="10" name="Title 9">
            <a:extLst>
              <a:ext uri="{FF2B5EF4-FFF2-40B4-BE49-F238E27FC236}">
                <a16:creationId xmlns:a16="http://schemas.microsoft.com/office/drawing/2014/main" id="{D7E8963F-4B3E-2DAB-B6ED-0E2D5017FEA7}"/>
              </a:ext>
            </a:extLst>
          </p:cNvPr>
          <p:cNvSpPr>
            <a:spLocks noGrp="1"/>
          </p:cNvSpPr>
          <p:nvPr>
            <p:ph type="title"/>
          </p:nvPr>
        </p:nvSpPr>
        <p:spPr>
          <a:xfrm>
            <a:off x="838200" y="365127"/>
            <a:ext cx="11003280" cy="1325563"/>
          </a:xfrm>
        </p:spPr>
        <p:txBody>
          <a:bodyPr/>
          <a:lstStyle/>
          <a:p>
            <a:r>
              <a:rPr lang="en-US" dirty="0"/>
              <a:t>An Example of Associative Entity - CERTIFICATE</a:t>
            </a:r>
          </a:p>
        </p:txBody>
      </p:sp>
    </p:spTree>
    <p:extLst>
      <p:ext uri="{BB962C8B-B14F-4D97-AF65-F5344CB8AC3E}">
        <p14:creationId xmlns:p14="http://schemas.microsoft.com/office/powerpoint/2010/main" val="1183621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5DCA04B-7C06-5999-7AC1-2C93A0D6E670}"/>
              </a:ext>
            </a:extLst>
          </p:cNvPr>
          <p:cNvSpPr>
            <a:spLocks noChangeArrowheads="1"/>
          </p:cNvSpPr>
          <p:nvPr/>
        </p:nvSpPr>
        <p:spPr bwMode="auto">
          <a:xfrm>
            <a:off x="1866901" y="495300"/>
            <a:ext cx="587218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spcBef>
                <a:spcPct val="0"/>
              </a:spcBef>
              <a:buClrTx/>
              <a:buSzTx/>
              <a:buFontTx/>
              <a:buNone/>
            </a:pPr>
            <a:r>
              <a:rPr lang="en-US" altLang="en-US" sz="2400" dirty="0">
                <a:solidFill>
                  <a:srgbClr val="000000"/>
                </a:solidFill>
                <a:latin typeface="+mj-lt"/>
              </a:rPr>
              <a:t>(b)Ternary relationship as an associative entity</a:t>
            </a:r>
          </a:p>
        </p:txBody>
      </p:sp>
      <p:pic>
        <p:nvPicPr>
          <p:cNvPr id="3" name="Picture 3" descr="FIG3-18">
            <a:extLst>
              <a:ext uri="{FF2B5EF4-FFF2-40B4-BE49-F238E27FC236}">
                <a16:creationId xmlns:a16="http://schemas.microsoft.com/office/drawing/2014/main" id="{0C13FAD3-652C-6E7F-C8E3-093E25A63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9525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0272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949948-9798-8347-1F78-D14504C06CC7}"/>
              </a:ext>
            </a:extLst>
          </p:cNvPr>
          <p:cNvSpPr>
            <a:spLocks noGrp="1"/>
          </p:cNvSpPr>
          <p:nvPr>
            <p:ph type="title"/>
          </p:nvPr>
        </p:nvSpPr>
        <p:spPr/>
        <p:txBody>
          <a:bodyPr/>
          <a:lstStyle/>
          <a:p>
            <a:r>
              <a:rPr lang="en-US" dirty="0"/>
              <a:t>ERD Practice (1)</a:t>
            </a:r>
          </a:p>
        </p:txBody>
      </p:sp>
      <p:sp>
        <p:nvSpPr>
          <p:cNvPr id="6" name="Content Placeholder 6">
            <a:extLst>
              <a:ext uri="{FF2B5EF4-FFF2-40B4-BE49-F238E27FC236}">
                <a16:creationId xmlns:a16="http://schemas.microsoft.com/office/drawing/2014/main" id="{4D9D3DA5-AEE9-7E87-FE95-B69DFC07C431}"/>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en-US" sz="3200">
                <a:latin typeface="+mj-lt"/>
              </a:rPr>
              <a:t>For each pair of sentences, identify entities and the relationship representing the sentences. </a:t>
            </a:r>
          </a:p>
          <a:p>
            <a:pPr lvl="1">
              <a:lnSpc>
                <a:spcPct val="100000"/>
              </a:lnSpc>
              <a:spcBef>
                <a:spcPts val="0"/>
              </a:spcBef>
            </a:pPr>
            <a:r>
              <a:rPr lang="en-US" altLang="en-US" sz="2800">
                <a:latin typeface="+mj-lt"/>
              </a:rPr>
              <a:t>"Each student must take one or more modules." </a:t>
            </a:r>
            <a:br>
              <a:rPr lang="en-US" altLang="en-US" sz="2800">
                <a:latin typeface="+mj-lt"/>
              </a:rPr>
            </a:br>
            <a:r>
              <a:rPr lang="en-US" altLang="en-US" sz="2800">
                <a:latin typeface="+mj-lt"/>
              </a:rPr>
              <a:t>"Each module must be taken by one or more student(s)." </a:t>
            </a:r>
          </a:p>
          <a:p>
            <a:pPr lvl="1">
              <a:lnSpc>
                <a:spcPct val="100000"/>
              </a:lnSpc>
              <a:spcBef>
                <a:spcPts val="0"/>
              </a:spcBef>
            </a:pPr>
            <a:r>
              <a:rPr lang="en-US" altLang="en-US" sz="2800">
                <a:latin typeface="+mj-lt"/>
              </a:rPr>
              <a:t>"Each customer must receive at least one delivery.” </a:t>
            </a:r>
            <a:br>
              <a:rPr lang="en-US" altLang="en-US" sz="2800">
                <a:latin typeface="+mj-lt"/>
              </a:rPr>
            </a:br>
            <a:r>
              <a:rPr lang="en-US" altLang="en-US" sz="2800">
                <a:latin typeface="+mj-lt"/>
              </a:rPr>
              <a:t>“Each delivery must be only for one customer.” </a:t>
            </a:r>
          </a:p>
          <a:p>
            <a:pPr lvl="1">
              <a:lnSpc>
                <a:spcPct val="100000"/>
              </a:lnSpc>
              <a:spcBef>
                <a:spcPts val="0"/>
              </a:spcBef>
            </a:pPr>
            <a:r>
              <a:rPr lang="en-US" altLang="en-US" sz="2800">
                <a:latin typeface="+mj-lt"/>
              </a:rPr>
              <a:t>“A client may have an account manager.” </a:t>
            </a:r>
            <a:br>
              <a:rPr lang="en-US" altLang="en-US" sz="2800">
                <a:latin typeface="+mj-lt"/>
              </a:rPr>
            </a:br>
            <a:r>
              <a:rPr lang="en-US" altLang="en-US" sz="2800">
                <a:latin typeface="+mj-lt"/>
              </a:rPr>
              <a:t>“Each account manager has only one client."</a:t>
            </a:r>
            <a:endParaRPr lang="en-US" sz="2800" dirty="0">
              <a:latin typeface="+mj-lt"/>
            </a:endParaRPr>
          </a:p>
        </p:txBody>
      </p:sp>
    </p:spTree>
    <p:extLst>
      <p:ext uri="{BB962C8B-B14F-4D97-AF65-F5344CB8AC3E}">
        <p14:creationId xmlns:p14="http://schemas.microsoft.com/office/powerpoint/2010/main" val="1576824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949948-9798-8347-1F78-D14504C06CC7}"/>
              </a:ext>
            </a:extLst>
          </p:cNvPr>
          <p:cNvSpPr>
            <a:spLocks noGrp="1"/>
          </p:cNvSpPr>
          <p:nvPr>
            <p:ph type="title"/>
          </p:nvPr>
        </p:nvSpPr>
        <p:spPr/>
        <p:txBody>
          <a:bodyPr/>
          <a:lstStyle/>
          <a:p>
            <a:r>
              <a:rPr lang="en-US" dirty="0"/>
              <a:t>ERD Practice (2)</a:t>
            </a:r>
          </a:p>
        </p:txBody>
      </p:sp>
      <p:sp>
        <p:nvSpPr>
          <p:cNvPr id="2" name="Content Placeholder 6">
            <a:extLst>
              <a:ext uri="{FF2B5EF4-FFF2-40B4-BE49-F238E27FC236}">
                <a16:creationId xmlns:a16="http://schemas.microsoft.com/office/drawing/2014/main" id="{E5A9BB8B-ED6C-6907-A573-A85A604D203E}"/>
              </a:ext>
            </a:extLst>
          </p:cNvPr>
          <p:cNvSpPr txBox="1">
            <a:spLocks/>
          </p:cNvSpPr>
          <p:nvPr/>
        </p:nvSpPr>
        <p:spPr>
          <a:xfrm>
            <a:off x="838200" y="1825625"/>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11113" algn="just">
              <a:lnSpc>
                <a:spcPct val="110000"/>
              </a:lnSpc>
              <a:spcBef>
                <a:spcPts val="0"/>
              </a:spcBef>
              <a:buFontTx/>
              <a:buNone/>
            </a:pPr>
            <a:r>
              <a:rPr lang="en-US" altLang="en-US" sz="3200" dirty="0">
                <a:latin typeface="+mj-lt"/>
              </a:rPr>
              <a:t>An automobile insurance company needs to keep track of information about vehicle policyholders. The company has to store information about customers, cars, and accidents. Customer information is </a:t>
            </a:r>
            <a:r>
              <a:rPr lang="en-US" altLang="en-US" sz="3200" dirty="0" err="1">
                <a:latin typeface="+mj-lt"/>
              </a:rPr>
              <a:t>License_no</a:t>
            </a:r>
            <a:r>
              <a:rPr lang="en-US" altLang="en-US" sz="3200" dirty="0">
                <a:latin typeface="+mj-lt"/>
              </a:rPr>
              <a:t>, name, and address. Customers can own one or more cars, where the car information is </a:t>
            </a:r>
            <a:r>
              <a:rPr lang="en-US" altLang="en-US" sz="3200" dirty="0" err="1">
                <a:latin typeface="+mj-lt"/>
              </a:rPr>
              <a:t>Plate_no</a:t>
            </a:r>
            <a:r>
              <a:rPr lang="en-US" altLang="en-US" sz="3200" dirty="0">
                <a:latin typeface="+mj-lt"/>
              </a:rPr>
              <a:t>, model, and year. A car may be involved in many accidents or none. If the car is involved in an accident, the information stored is </a:t>
            </a:r>
            <a:r>
              <a:rPr lang="en-US" altLang="en-US" sz="3200" dirty="0" err="1">
                <a:latin typeface="+mj-lt"/>
              </a:rPr>
              <a:t>Report_number</a:t>
            </a:r>
            <a:r>
              <a:rPr lang="en-US" altLang="en-US" sz="3200" dirty="0">
                <a:latin typeface="+mj-lt"/>
              </a:rPr>
              <a:t>, location, and date. For each car that is involved in the accident, the damage amount will be estimated.</a:t>
            </a:r>
          </a:p>
          <a:p>
            <a:pPr marL="11113" indent="-11113" algn="just">
              <a:lnSpc>
                <a:spcPct val="110000"/>
              </a:lnSpc>
              <a:spcBef>
                <a:spcPts val="0"/>
              </a:spcBef>
              <a:buFontTx/>
              <a:buNone/>
            </a:pPr>
            <a:r>
              <a:rPr lang="en-US" altLang="en-US" sz="3200" dirty="0">
                <a:latin typeface="+mj-lt"/>
              </a:rPr>
              <a:t>	Draw the ERD.</a:t>
            </a:r>
            <a:endParaRPr lang="en-US" dirty="0">
              <a:latin typeface="+mj-lt"/>
            </a:endParaRPr>
          </a:p>
        </p:txBody>
      </p:sp>
    </p:spTree>
    <p:extLst>
      <p:ext uri="{BB962C8B-B14F-4D97-AF65-F5344CB8AC3E}">
        <p14:creationId xmlns:p14="http://schemas.microsoft.com/office/powerpoint/2010/main" val="4160277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949948-9798-8347-1F78-D14504C06CC7}"/>
              </a:ext>
            </a:extLst>
          </p:cNvPr>
          <p:cNvSpPr>
            <a:spLocks noGrp="1"/>
          </p:cNvSpPr>
          <p:nvPr>
            <p:ph type="title"/>
          </p:nvPr>
        </p:nvSpPr>
        <p:spPr/>
        <p:txBody>
          <a:bodyPr/>
          <a:lstStyle/>
          <a:p>
            <a:r>
              <a:rPr lang="en-US" dirty="0"/>
              <a:t>ERD Practice (3)</a:t>
            </a:r>
          </a:p>
        </p:txBody>
      </p:sp>
      <p:sp>
        <p:nvSpPr>
          <p:cNvPr id="2" name="Content Placeholder 6">
            <a:extLst>
              <a:ext uri="{FF2B5EF4-FFF2-40B4-BE49-F238E27FC236}">
                <a16:creationId xmlns:a16="http://schemas.microsoft.com/office/drawing/2014/main" id="{DA741B57-8230-488A-7ACB-CDFBCF4C7D0A}"/>
              </a:ext>
            </a:extLst>
          </p:cNvPr>
          <p:cNvSpPr txBox="1">
            <a:spLocks/>
          </p:cNvSpPr>
          <p:nvPr/>
        </p:nvSpPr>
        <p:spPr>
          <a:xfrm>
            <a:off x="838200" y="1825624"/>
            <a:ext cx="4465320" cy="41179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11113">
              <a:buFont typeface="Wingdings" pitchFamily="2" charset="2"/>
              <a:buNone/>
            </a:pPr>
            <a:r>
              <a:rPr lang="en-US" altLang="en-US" sz="2400" dirty="0">
                <a:latin typeface="+mj-lt"/>
              </a:rPr>
              <a:t>A small company that rents canoes need a database to track basic information about the rental and the canoes. Eventually, the firm wants to identify customers who cause problems by damaging the canoes, but for now, the managers just want to track the costs. The managers have outlined the data as a form. </a:t>
            </a:r>
          </a:p>
          <a:p>
            <a:pPr marL="11113" indent="-11113" algn="just">
              <a:buFont typeface="Wingdings" pitchFamily="2" charset="2"/>
              <a:buNone/>
            </a:pPr>
            <a:r>
              <a:rPr lang="en-US" altLang="en-US" sz="2400" dirty="0">
                <a:latin typeface="+mj-lt"/>
              </a:rPr>
              <a:t>Draw an ER diagram for this case.</a:t>
            </a:r>
          </a:p>
        </p:txBody>
      </p:sp>
      <p:pic>
        <p:nvPicPr>
          <p:cNvPr id="3" name="Picture 2">
            <a:extLst>
              <a:ext uri="{FF2B5EF4-FFF2-40B4-BE49-F238E27FC236}">
                <a16:creationId xmlns:a16="http://schemas.microsoft.com/office/drawing/2014/main" id="{2CA4ED97-FE15-77C4-FE07-240427366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520" y="1825624"/>
            <a:ext cx="6677025" cy="423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7068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42ED-9349-DD4C-8DDA-2C021E0A31DE}"/>
              </a:ext>
            </a:extLst>
          </p:cNvPr>
          <p:cNvSpPr>
            <a:spLocks noGrp="1"/>
          </p:cNvSpPr>
          <p:nvPr>
            <p:ph type="title"/>
          </p:nvPr>
        </p:nvSpPr>
        <p:spPr>
          <a:xfrm>
            <a:off x="2152650" y="2929422"/>
            <a:ext cx="7886700" cy="1325563"/>
          </a:xfrm>
        </p:spPr>
        <p:txBody>
          <a:bodyPr/>
          <a:lstStyle/>
          <a:p>
            <a:pPr algn="ctr"/>
            <a:r>
              <a:rPr lang="en-US" dirty="0">
                <a:latin typeface="Times New Roman" panose="02020603050405020304" pitchFamily="18" charset="0"/>
                <a:cs typeface="Times New Roman" panose="02020603050405020304" pitchFamily="18" charset="0"/>
              </a:rPr>
              <a:t>End of Chapter</a:t>
            </a:r>
          </a:p>
        </p:txBody>
      </p:sp>
    </p:spTree>
    <p:extLst>
      <p:ext uri="{BB962C8B-B14F-4D97-AF65-F5344CB8AC3E}">
        <p14:creationId xmlns:p14="http://schemas.microsoft.com/office/powerpoint/2010/main" val="4048522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F71717-988E-7D7D-5780-084C0A4528B1}"/>
              </a:ext>
            </a:extLst>
          </p:cNvPr>
          <p:cNvPicPr>
            <a:picLocks noChangeAspect="1"/>
          </p:cNvPicPr>
          <p:nvPr/>
        </p:nvPicPr>
        <p:blipFill>
          <a:blip r:embed="rId2"/>
          <a:stretch>
            <a:fillRect/>
          </a:stretch>
        </p:blipFill>
        <p:spPr>
          <a:xfrm>
            <a:off x="782936" y="1225582"/>
            <a:ext cx="9858278" cy="4889537"/>
          </a:xfrm>
          <a:prstGeom prst="rect">
            <a:avLst/>
          </a:prstGeom>
        </p:spPr>
      </p:pic>
      <p:sp>
        <p:nvSpPr>
          <p:cNvPr id="5" name="TextBox 4">
            <a:extLst>
              <a:ext uri="{FF2B5EF4-FFF2-40B4-BE49-F238E27FC236}">
                <a16:creationId xmlns:a16="http://schemas.microsoft.com/office/drawing/2014/main" id="{B7B5B510-72FF-8459-559F-A3104E1B6DF8}"/>
              </a:ext>
            </a:extLst>
          </p:cNvPr>
          <p:cNvSpPr txBox="1"/>
          <p:nvPr/>
        </p:nvSpPr>
        <p:spPr>
          <a:xfrm>
            <a:off x="782936" y="502686"/>
            <a:ext cx="10375276" cy="461665"/>
          </a:xfrm>
          <a:prstGeom prst="rect">
            <a:avLst/>
          </a:prstGeom>
          <a:noFill/>
        </p:spPr>
        <p:txBody>
          <a:bodyPr wrap="none" rtlCol="0">
            <a:spAutoFit/>
          </a:bodyPr>
          <a:lstStyle/>
          <a:p>
            <a:r>
              <a:rPr lang="en-MY" sz="2400" dirty="0"/>
              <a:t>In this course, we use </a:t>
            </a:r>
            <a:r>
              <a:rPr lang="en-MY" sz="2400" dirty="0" err="1"/>
              <a:t>ERDPlus</a:t>
            </a:r>
            <a:r>
              <a:rPr lang="en-MY" sz="2400" dirty="0"/>
              <a:t> which </a:t>
            </a:r>
            <a:r>
              <a:rPr lang="en-MY" sz="2400" b="1" dirty="0"/>
              <a:t>combines</a:t>
            </a:r>
            <a:r>
              <a:rPr lang="en-MY" sz="2400" dirty="0"/>
              <a:t> the Chen and Crow Foot notations</a:t>
            </a:r>
          </a:p>
        </p:txBody>
      </p:sp>
    </p:spTree>
    <p:extLst>
      <p:ext uri="{BB962C8B-B14F-4D97-AF65-F5344CB8AC3E}">
        <p14:creationId xmlns:p14="http://schemas.microsoft.com/office/powerpoint/2010/main" val="2785002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B42E5-9F62-6753-0DDE-DB8B3AB23FF7}"/>
              </a:ext>
            </a:extLst>
          </p:cNvPr>
          <p:cNvPicPr>
            <a:picLocks noChangeAspect="1"/>
          </p:cNvPicPr>
          <p:nvPr/>
        </p:nvPicPr>
        <p:blipFill>
          <a:blip r:embed="rId2"/>
          <a:stretch>
            <a:fillRect/>
          </a:stretch>
        </p:blipFill>
        <p:spPr>
          <a:xfrm>
            <a:off x="736978" y="1266103"/>
            <a:ext cx="8872251" cy="4985407"/>
          </a:xfrm>
          <a:prstGeom prst="rect">
            <a:avLst/>
          </a:prstGeom>
        </p:spPr>
      </p:pic>
      <p:sp>
        <p:nvSpPr>
          <p:cNvPr id="4" name="TextBox 3">
            <a:extLst>
              <a:ext uri="{FF2B5EF4-FFF2-40B4-BE49-F238E27FC236}">
                <a16:creationId xmlns:a16="http://schemas.microsoft.com/office/drawing/2014/main" id="{5123CEAD-8915-EA42-4AFF-A795573D78EA}"/>
              </a:ext>
            </a:extLst>
          </p:cNvPr>
          <p:cNvSpPr txBox="1"/>
          <p:nvPr/>
        </p:nvSpPr>
        <p:spPr>
          <a:xfrm>
            <a:off x="419503" y="456364"/>
            <a:ext cx="11352994" cy="707886"/>
          </a:xfrm>
          <a:prstGeom prst="rect">
            <a:avLst/>
          </a:prstGeom>
          <a:noFill/>
        </p:spPr>
        <p:txBody>
          <a:bodyPr wrap="square" rtlCol="0">
            <a:spAutoFit/>
          </a:bodyPr>
          <a:lstStyle/>
          <a:p>
            <a:r>
              <a:rPr lang="en-MY" sz="2000" dirty="0" err="1"/>
              <a:t>ERDPlus</a:t>
            </a:r>
            <a:r>
              <a:rPr lang="en-MY" sz="2000" dirty="0"/>
              <a:t> combines the Chen’s entity, relationship and attributes notations with the Crow’s Foot cardinality notations.</a:t>
            </a:r>
          </a:p>
        </p:txBody>
      </p:sp>
    </p:spTree>
    <p:extLst>
      <p:ext uri="{BB962C8B-B14F-4D97-AF65-F5344CB8AC3E}">
        <p14:creationId xmlns:p14="http://schemas.microsoft.com/office/powerpoint/2010/main" val="3786000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EC00-4751-BB4A-8780-76EB473F421B}"/>
              </a:ext>
            </a:extLst>
          </p:cNvPr>
          <p:cNvSpPr>
            <a:spLocks noGrp="1"/>
          </p:cNvSpPr>
          <p:nvPr>
            <p:ph type="title"/>
          </p:nvPr>
        </p:nvSpPr>
        <p:spPr/>
        <p:txBody>
          <a:bodyPr/>
          <a:lstStyle/>
          <a:p>
            <a:r>
              <a:rPr lang="en-US" dirty="0"/>
              <a:t>ER Model</a:t>
            </a:r>
          </a:p>
        </p:txBody>
      </p:sp>
      <p:sp>
        <p:nvSpPr>
          <p:cNvPr id="3" name="Content Placeholder 2">
            <a:extLst>
              <a:ext uri="{FF2B5EF4-FFF2-40B4-BE49-F238E27FC236}">
                <a16:creationId xmlns:a16="http://schemas.microsoft.com/office/drawing/2014/main" id="{154BAFB1-CB62-F943-B53B-D15C2D4D4828}"/>
              </a:ext>
            </a:extLst>
          </p:cNvPr>
          <p:cNvSpPr>
            <a:spLocks noGrp="1"/>
          </p:cNvSpPr>
          <p:nvPr>
            <p:ph idx="1"/>
          </p:nvPr>
        </p:nvSpPr>
        <p:spPr>
          <a:xfrm>
            <a:off x="838200" y="1825625"/>
            <a:ext cx="6019800" cy="4002151"/>
          </a:xfrm>
        </p:spPr>
        <p:txBody>
          <a:bodyPr>
            <a:normAutofit/>
          </a:bodyPr>
          <a:lstStyle/>
          <a:p>
            <a:pPr eaLnBrk="1" hangingPunct="1"/>
            <a:r>
              <a:rPr lang="en-US" altLang="en-US" dirty="0">
                <a:solidFill>
                  <a:srgbClr val="000000"/>
                </a:solidFill>
                <a:latin typeface="+mj-lt"/>
              </a:rPr>
              <a:t>ER model – a logical representation of the data for an organization or a business area</a:t>
            </a:r>
          </a:p>
          <a:p>
            <a:pPr eaLnBrk="1" hangingPunct="1"/>
            <a:r>
              <a:rPr lang="en-US" altLang="en-US" dirty="0">
                <a:solidFill>
                  <a:srgbClr val="000000"/>
                </a:solidFill>
                <a:latin typeface="+mj-lt"/>
              </a:rPr>
              <a:t>ER diagram – a graphical representation of an entity-relationship model</a:t>
            </a:r>
          </a:p>
          <a:p>
            <a:pPr marL="0" indent="0">
              <a:buNone/>
            </a:pPr>
            <a:endParaRPr lang="en-US" dirty="0">
              <a:latin typeface="+mj-lt"/>
            </a:endParaRPr>
          </a:p>
        </p:txBody>
      </p:sp>
      <p:grpSp>
        <p:nvGrpSpPr>
          <p:cNvPr id="1024" name="Group 1023">
            <a:extLst>
              <a:ext uri="{FF2B5EF4-FFF2-40B4-BE49-F238E27FC236}">
                <a16:creationId xmlns:a16="http://schemas.microsoft.com/office/drawing/2014/main" id="{D2A64F06-548A-0404-811C-E66CD7DA1D49}"/>
              </a:ext>
            </a:extLst>
          </p:cNvPr>
          <p:cNvGrpSpPr/>
          <p:nvPr/>
        </p:nvGrpSpPr>
        <p:grpSpPr>
          <a:xfrm>
            <a:off x="7380268" y="165912"/>
            <a:ext cx="2326330" cy="3660788"/>
            <a:chOff x="6960721" y="389671"/>
            <a:chExt cx="2326330" cy="3660788"/>
          </a:xfrm>
        </p:grpSpPr>
        <p:pic>
          <p:nvPicPr>
            <p:cNvPr id="1034" name="Picture 10" descr="Tall University Students Going to Class 3093362 Vector Art at Vecteezy">
              <a:extLst>
                <a:ext uri="{FF2B5EF4-FFF2-40B4-BE49-F238E27FC236}">
                  <a16:creationId xmlns:a16="http://schemas.microsoft.com/office/drawing/2014/main" id="{9574E4D5-D42B-56E5-835E-278663D87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721" y="1724129"/>
              <a:ext cx="2326330" cy="2326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dern college building. Education architecture Stock Vector Image &amp; Art -  Alamy">
              <a:extLst>
                <a:ext uri="{FF2B5EF4-FFF2-40B4-BE49-F238E27FC236}">
                  <a16:creationId xmlns:a16="http://schemas.microsoft.com/office/drawing/2014/main" id="{52DECA4D-86F7-B766-8B9E-7C7E65B016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7683"/>
            <a:stretch/>
          </p:blipFill>
          <p:spPr bwMode="auto">
            <a:xfrm>
              <a:off x="6993832" y="389671"/>
              <a:ext cx="2171700" cy="16256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8BAA59A1-F919-8CB0-622F-79B069EC2A92}"/>
              </a:ext>
            </a:extLst>
          </p:cNvPr>
          <p:cNvGrpSpPr/>
          <p:nvPr/>
        </p:nvGrpSpPr>
        <p:grpSpPr>
          <a:xfrm>
            <a:off x="7180448" y="3826700"/>
            <a:ext cx="4823703" cy="2305540"/>
            <a:chOff x="6753679" y="3805965"/>
            <a:chExt cx="4823702" cy="2305540"/>
          </a:xfrm>
          <a:solidFill>
            <a:schemeClr val="accent2"/>
          </a:solidFill>
        </p:grpSpPr>
        <p:pic>
          <p:nvPicPr>
            <p:cNvPr id="1026" name="Picture 2" descr="ER Diagram Examples">
              <a:extLst>
                <a:ext uri="{FF2B5EF4-FFF2-40B4-BE49-F238E27FC236}">
                  <a16:creationId xmlns:a16="http://schemas.microsoft.com/office/drawing/2014/main" id="{35D149F6-0604-DD00-A2A4-1B77727DC4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3679" y="3805965"/>
              <a:ext cx="4823702" cy="2021811"/>
            </a:xfrm>
            <a:prstGeom prst="rect">
              <a:avLst/>
            </a:prstGeom>
            <a:solidFill>
              <a:schemeClr val="accent2"/>
            </a:solidFill>
          </p:spPr>
        </p:pic>
        <p:sp>
          <p:nvSpPr>
            <p:cNvPr id="63" name="TextBox 62">
              <a:extLst>
                <a:ext uri="{FF2B5EF4-FFF2-40B4-BE49-F238E27FC236}">
                  <a16:creationId xmlns:a16="http://schemas.microsoft.com/office/drawing/2014/main" id="{3416C2CA-A5ED-528E-721B-5A82958DA3E5}"/>
                </a:ext>
              </a:extLst>
            </p:cNvPr>
            <p:cNvSpPr txBox="1"/>
            <p:nvPr/>
          </p:nvSpPr>
          <p:spPr>
            <a:xfrm>
              <a:off x="8649658" y="5742173"/>
              <a:ext cx="1260345" cy="369332"/>
            </a:xfrm>
            <a:prstGeom prst="rect">
              <a:avLst/>
            </a:prstGeom>
            <a:noFill/>
          </p:spPr>
          <p:txBody>
            <a:bodyPr wrap="none" rtlCol="0">
              <a:spAutoFit/>
            </a:bodyPr>
            <a:lstStyle/>
            <a:p>
              <a:r>
                <a:rPr lang="en-US" dirty="0"/>
                <a:t>ER Diagram</a:t>
              </a:r>
            </a:p>
          </p:txBody>
        </p:sp>
      </p:grpSp>
      <p:grpSp>
        <p:nvGrpSpPr>
          <p:cNvPr id="1029" name="Group 1028">
            <a:extLst>
              <a:ext uri="{FF2B5EF4-FFF2-40B4-BE49-F238E27FC236}">
                <a16:creationId xmlns:a16="http://schemas.microsoft.com/office/drawing/2014/main" id="{42F0AA90-D90E-212E-19F4-B1F8524FB58D}"/>
              </a:ext>
            </a:extLst>
          </p:cNvPr>
          <p:cNvGrpSpPr/>
          <p:nvPr/>
        </p:nvGrpSpPr>
        <p:grpSpPr>
          <a:xfrm>
            <a:off x="10126788" y="52430"/>
            <a:ext cx="1453217" cy="2842970"/>
            <a:chOff x="10558645" y="229400"/>
            <a:chExt cx="1453217" cy="3034815"/>
          </a:xfrm>
        </p:grpSpPr>
        <p:pic>
          <p:nvPicPr>
            <p:cNvPr id="1028" name="Picture 4" descr="Campus - Free education icons">
              <a:extLst>
                <a:ext uri="{FF2B5EF4-FFF2-40B4-BE49-F238E27FC236}">
                  <a16:creationId xmlns:a16="http://schemas.microsoft.com/office/drawing/2014/main" id="{A4B7CE9E-65B1-A84B-F552-9A8311C0CD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8645" y="229400"/>
              <a:ext cx="1453217" cy="1121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versity students with books cartoon style male Vector Image">
              <a:extLst>
                <a:ext uri="{FF2B5EF4-FFF2-40B4-BE49-F238E27FC236}">
                  <a16:creationId xmlns:a16="http://schemas.microsoft.com/office/drawing/2014/main" id="{2149BCB3-E542-ABC0-D399-DFE1C3B6C0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484"/>
            <a:stretch/>
          </p:blipFill>
          <p:spPr bwMode="auto">
            <a:xfrm>
              <a:off x="10703449" y="1427686"/>
              <a:ext cx="1300702" cy="18365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5622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ER Model Constructs</a:t>
            </a:r>
          </a:p>
        </p:txBody>
      </p:sp>
      <p:grpSp>
        <p:nvGrpSpPr>
          <p:cNvPr id="74" name="Group 73">
            <a:extLst>
              <a:ext uri="{FF2B5EF4-FFF2-40B4-BE49-F238E27FC236}">
                <a16:creationId xmlns:a16="http://schemas.microsoft.com/office/drawing/2014/main" id="{1F374DA2-F489-67D7-5E47-47936982707A}"/>
              </a:ext>
            </a:extLst>
          </p:cNvPr>
          <p:cNvGrpSpPr/>
          <p:nvPr/>
        </p:nvGrpSpPr>
        <p:grpSpPr>
          <a:xfrm>
            <a:off x="2146139" y="657586"/>
            <a:ext cx="8534343" cy="5258907"/>
            <a:chOff x="838200" y="692311"/>
            <a:chExt cx="8534343" cy="5258907"/>
          </a:xfrm>
        </p:grpSpPr>
        <p:grpSp>
          <p:nvGrpSpPr>
            <p:cNvPr id="46" name="Group 45">
              <a:extLst>
                <a:ext uri="{FF2B5EF4-FFF2-40B4-BE49-F238E27FC236}">
                  <a16:creationId xmlns:a16="http://schemas.microsoft.com/office/drawing/2014/main" id="{799C11A4-0FD3-88D7-2092-E3DA12918BA9}"/>
                </a:ext>
              </a:extLst>
            </p:cNvPr>
            <p:cNvGrpSpPr/>
            <p:nvPr/>
          </p:nvGrpSpPr>
          <p:grpSpPr>
            <a:xfrm>
              <a:off x="838200" y="1818336"/>
              <a:ext cx="8068445" cy="4132882"/>
              <a:chOff x="838200" y="1818336"/>
              <a:chExt cx="8068445" cy="4132882"/>
            </a:xfrm>
          </p:grpSpPr>
          <p:sp>
            <p:nvSpPr>
              <p:cNvPr id="3" name="Rectangle 2">
                <a:extLst>
                  <a:ext uri="{FF2B5EF4-FFF2-40B4-BE49-F238E27FC236}">
                    <a16:creationId xmlns:a16="http://schemas.microsoft.com/office/drawing/2014/main" id="{CA8156C4-FD67-BC9E-D513-7B5E92F6976C}"/>
                  </a:ext>
                </a:extLst>
              </p:cNvPr>
              <p:cNvSpPr/>
              <p:nvPr/>
            </p:nvSpPr>
            <p:spPr>
              <a:xfrm>
                <a:off x="1506841" y="4287124"/>
                <a:ext cx="2350800" cy="16640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mj-lt"/>
                </a:endParaRPr>
              </a:p>
            </p:txBody>
          </p:sp>
          <p:sp>
            <p:nvSpPr>
              <p:cNvPr id="4" name="Rectangle 3">
                <a:extLst>
                  <a:ext uri="{FF2B5EF4-FFF2-40B4-BE49-F238E27FC236}">
                    <a16:creationId xmlns:a16="http://schemas.microsoft.com/office/drawing/2014/main" id="{6DC97FEF-C5D5-4F51-1F29-D236E4D53A17}"/>
                  </a:ext>
                </a:extLst>
              </p:cNvPr>
              <p:cNvSpPr/>
              <p:nvPr/>
            </p:nvSpPr>
            <p:spPr>
              <a:xfrm>
                <a:off x="3855223" y="3439574"/>
                <a:ext cx="2350800" cy="25116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5" name="Rectangle 4">
                <a:extLst>
                  <a:ext uri="{FF2B5EF4-FFF2-40B4-BE49-F238E27FC236}">
                    <a16:creationId xmlns:a16="http://schemas.microsoft.com/office/drawing/2014/main" id="{90C3B55F-A8AB-8020-F297-BE9E16CE2A7D}"/>
                  </a:ext>
                </a:extLst>
              </p:cNvPr>
              <p:cNvSpPr/>
              <p:nvPr/>
            </p:nvSpPr>
            <p:spPr>
              <a:xfrm>
                <a:off x="6205617" y="2593699"/>
                <a:ext cx="2350800" cy="3357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grpSp>
            <p:nvGrpSpPr>
              <p:cNvPr id="7" name="Group 6">
                <a:extLst>
                  <a:ext uri="{FF2B5EF4-FFF2-40B4-BE49-F238E27FC236}">
                    <a16:creationId xmlns:a16="http://schemas.microsoft.com/office/drawing/2014/main" id="{EB529FE1-4D4D-E50F-144D-7DFE02B468D2}"/>
                  </a:ext>
                </a:extLst>
              </p:cNvPr>
              <p:cNvGrpSpPr/>
              <p:nvPr/>
            </p:nvGrpSpPr>
            <p:grpSpPr>
              <a:xfrm>
                <a:off x="4091393" y="3557049"/>
                <a:ext cx="1879622" cy="1438118"/>
                <a:chOff x="270023" y="1671304"/>
                <a:chExt cx="1709689" cy="1452501"/>
              </a:xfrm>
            </p:grpSpPr>
            <p:sp>
              <p:nvSpPr>
                <p:cNvPr id="40" name="TextBox 39">
                  <a:extLst>
                    <a:ext uri="{FF2B5EF4-FFF2-40B4-BE49-F238E27FC236}">
                      <a16:creationId xmlns:a16="http://schemas.microsoft.com/office/drawing/2014/main" id="{A38213F4-1642-C89E-16AE-A112CCF5C057}"/>
                    </a:ext>
                  </a:extLst>
                </p:cNvPr>
                <p:cNvSpPr txBox="1"/>
                <p:nvPr/>
              </p:nvSpPr>
              <p:spPr>
                <a:xfrm>
                  <a:off x="270024" y="1911471"/>
                  <a:ext cx="1709688" cy="1212334"/>
                </a:xfrm>
                <a:prstGeom prst="rect">
                  <a:avLst/>
                </a:prstGeom>
                <a:noFill/>
              </p:spPr>
              <p:txBody>
                <a:bodyPr wrap="square" rtlCol="0">
                  <a:spAutoFit/>
                </a:bodyPr>
                <a:lstStyle/>
                <a:p>
                  <a:pPr marL="9525" lvl="1" eaLnBrk="1" hangingPunct="1"/>
                  <a:r>
                    <a:rPr lang="en-US" altLang="en-US" sz="1200" dirty="0">
                      <a:solidFill>
                        <a:schemeClr val="bg1"/>
                      </a:solidFill>
                      <a:latin typeface="+mj-lt"/>
                    </a:rPr>
                    <a:t>property or characteristic of an entity type.</a:t>
                  </a:r>
                </a:p>
                <a:p>
                  <a:pPr marL="9525" lvl="1" eaLnBrk="1" hangingPunct="1"/>
                  <a:endParaRPr lang="en-US" altLang="en-US" sz="1200" dirty="0">
                    <a:solidFill>
                      <a:schemeClr val="bg1"/>
                    </a:solidFill>
                    <a:latin typeface="+mj-lt"/>
                  </a:endParaRPr>
                </a:p>
                <a:p>
                  <a:pPr marL="9525" lvl="1" eaLnBrk="1" hangingPunct="1"/>
                  <a:r>
                    <a:rPr lang="en-US" altLang="en-US" sz="1200" b="1" dirty="0">
                      <a:solidFill>
                        <a:schemeClr val="bg1"/>
                      </a:solidFill>
                      <a:latin typeface="+mj-lt"/>
                    </a:rPr>
                    <a:t>Example</a:t>
                  </a:r>
                  <a:r>
                    <a:rPr lang="en-US" altLang="en-US" sz="1200" dirty="0">
                      <a:solidFill>
                        <a:schemeClr val="bg1"/>
                      </a:solidFill>
                      <a:latin typeface="+mj-lt"/>
                    </a:rPr>
                    <a:t>: Name of Student Entity, Name of College Entity</a:t>
                  </a:r>
                </a:p>
              </p:txBody>
            </p:sp>
            <p:sp>
              <p:nvSpPr>
                <p:cNvPr id="41" name="TextBox 40">
                  <a:extLst>
                    <a:ext uri="{FF2B5EF4-FFF2-40B4-BE49-F238E27FC236}">
                      <a16:creationId xmlns:a16="http://schemas.microsoft.com/office/drawing/2014/main" id="{C150C4A4-876C-06D1-8924-1DC2EADAA9CE}"/>
                    </a:ext>
                  </a:extLst>
                </p:cNvPr>
                <p:cNvSpPr txBox="1"/>
                <p:nvPr/>
              </p:nvSpPr>
              <p:spPr>
                <a:xfrm>
                  <a:off x="270023" y="1671304"/>
                  <a:ext cx="1709688" cy="279769"/>
                </a:xfrm>
                <a:prstGeom prst="rect">
                  <a:avLst/>
                </a:prstGeom>
                <a:noFill/>
              </p:spPr>
              <p:txBody>
                <a:bodyPr wrap="square" rtlCol="0">
                  <a:spAutoFit/>
                </a:bodyPr>
                <a:lstStyle/>
                <a:p>
                  <a:r>
                    <a:rPr lang="en-US" altLang="ko-KR" sz="1200" b="1" dirty="0">
                      <a:solidFill>
                        <a:schemeClr val="bg1"/>
                      </a:solidFill>
                      <a:latin typeface="+mj-lt"/>
                      <a:cs typeface="Arial" pitchFamily="34" charset="0"/>
                    </a:rPr>
                    <a:t>ATTRIBUTE</a:t>
                  </a:r>
                  <a:endParaRPr lang="ko-KR" altLang="en-US" sz="1200" b="1" dirty="0">
                    <a:solidFill>
                      <a:schemeClr val="bg1"/>
                    </a:solidFill>
                    <a:latin typeface="+mj-lt"/>
                    <a:cs typeface="Arial" pitchFamily="34" charset="0"/>
                  </a:endParaRPr>
                </a:p>
              </p:txBody>
            </p:sp>
          </p:grpSp>
          <p:grpSp>
            <p:nvGrpSpPr>
              <p:cNvPr id="8" name="Group 7">
                <a:extLst>
                  <a:ext uri="{FF2B5EF4-FFF2-40B4-BE49-F238E27FC236}">
                    <a16:creationId xmlns:a16="http://schemas.microsoft.com/office/drawing/2014/main" id="{BDC5E1B4-C5E4-7AFC-9DA1-AB2CD85ACA33}"/>
                  </a:ext>
                </a:extLst>
              </p:cNvPr>
              <p:cNvGrpSpPr/>
              <p:nvPr/>
            </p:nvGrpSpPr>
            <p:grpSpPr>
              <a:xfrm>
                <a:off x="6440355" y="2703271"/>
                <a:ext cx="1879622" cy="1807449"/>
                <a:chOff x="270023" y="1671304"/>
                <a:chExt cx="1709689" cy="1825525"/>
              </a:xfrm>
            </p:grpSpPr>
            <p:sp>
              <p:nvSpPr>
                <p:cNvPr id="38" name="TextBox 37">
                  <a:extLst>
                    <a:ext uri="{FF2B5EF4-FFF2-40B4-BE49-F238E27FC236}">
                      <a16:creationId xmlns:a16="http://schemas.microsoft.com/office/drawing/2014/main" id="{C3804410-509E-C225-32D8-CC5C872D792A}"/>
                    </a:ext>
                  </a:extLst>
                </p:cNvPr>
                <p:cNvSpPr txBox="1"/>
                <p:nvPr/>
              </p:nvSpPr>
              <p:spPr>
                <a:xfrm>
                  <a:off x="270024" y="1911471"/>
                  <a:ext cx="1709688" cy="1585358"/>
                </a:xfrm>
                <a:prstGeom prst="rect">
                  <a:avLst/>
                </a:prstGeom>
                <a:noFill/>
              </p:spPr>
              <p:txBody>
                <a:bodyPr wrap="square" rtlCol="0">
                  <a:spAutoFit/>
                </a:bodyPr>
                <a:lstStyle/>
                <a:p>
                  <a:r>
                    <a:rPr lang="en-US" altLang="en-US" sz="1200" dirty="0">
                      <a:solidFill>
                        <a:schemeClr val="bg1"/>
                      </a:solidFill>
                      <a:latin typeface="+mj-lt"/>
                    </a:rPr>
                    <a:t>association between the instances of one or more entity types, i.e., link between entities</a:t>
                  </a:r>
                </a:p>
                <a:p>
                  <a:endParaRPr lang="en-US" altLang="en-US" sz="1200" dirty="0">
                    <a:solidFill>
                      <a:schemeClr val="bg1"/>
                    </a:solidFill>
                    <a:latin typeface="+mj-lt"/>
                  </a:endParaRPr>
                </a:p>
                <a:p>
                  <a:r>
                    <a:rPr lang="en-US" altLang="en-US" sz="1200" b="1" dirty="0">
                      <a:solidFill>
                        <a:schemeClr val="bg1"/>
                      </a:solidFill>
                      <a:latin typeface="+mj-lt"/>
                    </a:rPr>
                    <a:t>Example</a:t>
                  </a:r>
                  <a:r>
                    <a:rPr lang="en-US" altLang="en-US" sz="1200" dirty="0">
                      <a:solidFill>
                        <a:schemeClr val="bg1"/>
                      </a:solidFill>
                      <a:latin typeface="+mj-lt"/>
                    </a:rPr>
                    <a:t>: Rena study in UPM, Ali study in UPM</a:t>
                  </a:r>
                </a:p>
                <a:p>
                  <a:endParaRPr lang="ko-KR" altLang="en-US" sz="1200" dirty="0">
                    <a:solidFill>
                      <a:schemeClr val="bg1"/>
                    </a:solidFill>
                    <a:latin typeface="+mj-lt"/>
                    <a:cs typeface="Arial" pitchFamily="34" charset="0"/>
                  </a:endParaRPr>
                </a:p>
              </p:txBody>
            </p:sp>
            <p:sp>
              <p:nvSpPr>
                <p:cNvPr id="39" name="TextBox 38">
                  <a:extLst>
                    <a:ext uri="{FF2B5EF4-FFF2-40B4-BE49-F238E27FC236}">
                      <a16:creationId xmlns:a16="http://schemas.microsoft.com/office/drawing/2014/main" id="{F716C7F3-F57B-FD72-64AA-61CA536DA4B7}"/>
                    </a:ext>
                  </a:extLst>
                </p:cNvPr>
                <p:cNvSpPr txBox="1"/>
                <p:nvPr/>
              </p:nvSpPr>
              <p:spPr>
                <a:xfrm>
                  <a:off x="270023" y="1671304"/>
                  <a:ext cx="1709688" cy="279769"/>
                </a:xfrm>
                <a:prstGeom prst="rect">
                  <a:avLst/>
                </a:prstGeom>
                <a:noFill/>
              </p:spPr>
              <p:txBody>
                <a:bodyPr wrap="square" rtlCol="0">
                  <a:spAutoFit/>
                </a:bodyPr>
                <a:lstStyle/>
                <a:p>
                  <a:r>
                    <a:rPr lang="en-US" altLang="ko-KR" sz="1200" b="1" dirty="0">
                      <a:solidFill>
                        <a:schemeClr val="bg1"/>
                      </a:solidFill>
                      <a:latin typeface="+mj-lt"/>
                      <a:cs typeface="Arial" pitchFamily="34" charset="0"/>
                    </a:rPr>
                    <a:t>RELATIONSHIP</a:t>
                  </a:r>
                  <a:endParaRPr lang="ko-KR" altLang="en-US" sz="1200" b="1" dirty="0">
                    <a:solidFill>
                      <a:schemeClr val="bg1"/>
                    </a:solidFill>
                    <a:latin typeface="+mj-lt"/>
                    <a:cs typeface="Arial" pitchFamily="34" charset="0"/>
                  </a:endParaRPr>
                </a:p>
              </p:txBody>
            </p:sp>
          </p:grpSp>
          <p:grpSp>
            <p:nvGrpSpPr>
              <p:cNvPr id="10" name="Group 9">
                <a:extLst>
                  <a:ext uri="{FF2B5EF4-FFF2-40B4-BE49-F238E27FC236}">
                    <a16:creationId xmlns:a16="http://schemas.microsoft.com/office/drawing/2014/main" id="{1954521C-B9C1-B8B6-607A-3247997CB1FC}"/>
                  </a:ext>
                </a:extLst>
              </p:cNvPr>
              <p:cNvGrpSpPr/>
              <p:nvPr/>
            </p:nvGrpSpPr>
            <p:grpSpPr>
              <a:xfrm>
                <a:off x="1742431" y="4410830"/>
                <a:ext cx="2093477" cy="1438118"/>
                <a:chOff x="270023" y="1671304"/>
                <a:chExt cx="1904210" cy="1452500"/>
              </a:xfrm>
            </p:grpSpPr>
            <p:sp>
              <p:nvSpPr>
                <p:cNvPr id="34" name="TextBox 33">
                  <a:extLst>
                    <a:ext uri="{FF2B5EF4-FFF2-40B4-BE49-F238E27FC236}">
                      <a16:creationId xmlns:a16="http://schemas.microsoft.com/office/drawing/2014/main" id="{2FD6C811-2E60-4272-256C-2853AE7DA163}"/>
                    </a:ext>
                  </a:extLst>
                </p:cNvPr>
                <p:cNvSpPr txBox="1"/>
                <p:nvPr/>
              </p:nvSpPr>
              <p:spPr>
                <a:xfrm>
                  <a:off x="270024" y="1911471"/>
                  <a:ext cx="1904209" cy="1212333"/>
                </a:xfrm>
                <a:prstGeom prst="rect">
                  <a:avLst/>
                </a:prstGeom>
                <a:noFill/>
              </p:spPr>
              <p:txBody>
                <a:bodyPr wrap="square" rtlCol="0">
                  <a:spAutoFit/>
                </a:bodyPr>
                <a:lstStyle/>
                <a:p>
                  <a:pPr marL="9525" lvl="1" eaLnBrk="1" hangingPunct="1"/>
                  <a:r>
                    <a:rPr lang="en-US" altLang="en-US" sz="1200" spc="10" dirty="0">
                      <a:solidFill>
                        <a:schemeClr val="bg1"/>
                      </a:solidFill>
                      <a:latin typeface="+mj-lt"/>
                    </a:rPr>
                    <a:t>person, place, object, event, or concept in the user environment about which data is to be maintained.</a:t>
                  </a:r>
                </a:p>
                <a:p>
                  <a:pPr marL="9525" lvl="1" eaLnBrk="1" hangingPunct="1"/>
                  <a:endParaRPr lang="en-US" altLang="en-US" sz="1200" spc="10" dirty="0">
                    <a:solidFill>
                      <a:schemeClr val="bg1"/>
                    </a:solidFill>
                    <a:latin typeface="+mj-lt"/>
                  </a:endParaRPr>
                </a:p>
                <a:p>
                  <a:pPr marL="9525" lvl="1" eaLnBrk="1" hangingPunct="1"/>
                  <a:r>
                    <a:rPr lang="en-US" altLang="en-US" sz="1200" b="1" spc="10" dirty="0">
                      <a:solidFill>
                        <a:schemeClr val="bg1"/>
                      </a:solidFill>
                      <a:latin typeface="+mj-lt"/>
                    </a:rPr>
                    <a:t>Example</a:t>
                  </a:r>
                  <a:r>
                    <a:rPr lang="en-US" altLang="en-US" sz="1200" spc="10" dirty="0">
                      <a:solidFill>
                        <a:schemeClr val="bg1"/>
                      </a:solidFill>
                      <a:latin typeface="+mj-lt"/>
                    </a:rPr>
                    <a:t>: Student, College</a:t>
                  </a:r>
                  <a:endParaRPr lang="en-US" altLang="en-US" spc="10" dirty="0">
                    <a:solidFill>
                      <a:schemeClr val="bg1"/>
                    </a:solidFill>
                    <a:latin typeface="+mj-lt"/>
                  </a:endParaRPr>
                </a:p>
              </p:txBody>
            </p:sp>
            <p:sp>
              <p:nvSpPr>
                <p:cNvPr id="35" name="TextBox 34">
                  <a:extLst>
                    <a:ext uri="{FF2B5EF4-FFF2-40B4-BE49-F238E27FC236}">
                      <a16:creationId xmlns:a16="http://schemas.microsoft.com/office/drawing/2014/main" id="{87338414-F8A6-6128-35CC-0B8190B865F3}"/>
                    </a:ext>
                  </a:extLst>
                </p:cNvPr>
                <p:cNvSpPr txBox="1"/>
                <p:nvPr/>
              </p:nvSpPr>
              <p:spPr>
                <a:xfrm>
                  <a:off x="270023" y="1671304"/>
                  <a:ext cx="1709688" cy="279769"/>
                </a:xfrm>
                <a:prstGeom prst="rect">
                  <a:avLst/>
                </a:prstGeom>
                <a:noFill/>
              </p:spPr>
              <p:txBody>
                <a:bodyPr wrap="square" rtlCol="0">
                  <a:spAutoFit/>
                </a:bodyPr>
                <a:lstStyle/>
                <a:p>
                  <a:r>
                    <a:rPr lang="en-US" altLang="ko-KR" sz="1200" b="1" dirty="0">
                      <a:solidFill>
                        <a:schemeClr val="bg1"/>
                      </a:solidFill>
                      <a:latin typeface="+mj-lt"/>
                      <a:cs typeface="Arial" pitchFamily="34" charset="0"/>
                    </a:rPr>
                    <a:t>ENTITY</a:t>
                  </a:r>
                  <a:endParaRPr lang="ko-KR" altLang="en-US" sz="1200" b="1" dirty="0">
                    <a:solidFill>
                      <a:schemeClr val="bg1"/>
                    </a:solidFill>
                    <a:latin typeface="+mj-lt"/>
                    <a:cs typeface="Arial" pitchFamily="34" charset="0"/>
                  </a:endParaRPr>
                </a:p>
              </p:txBody>
            </p:sp>
          </p:grpSp>
          <p:grpSp>
            <p:nvGrpSpPr>
              <p:cNvPr id="11" name="그룹 6">
                <a:extLst>
                  <a:ext uri="{FF2B5EF4-FFF2-40B4-BE49-F238E27FC236}">
                    <a16:creationId xmlns:a16="http://schemas.microsoft.com/office/drawing/2014/main" id="{D4BD14CC-FE86-3FCF-A9A3-CB3A7448FF1B}"/>
                  </a:ext>
                </a:extLst>
              </p:cNvPr>
              <p:cNvGrpSpPr/>
              <p:nvPr/>
            </p:nvGrpSpPr>
            <p:grpSpPr>
              <a:xfrm>
                <a:off x="838200" y="2064500"/>
                <a:ext cx="8068445" cy="3698033"/>
                <a:chOff x="856030" y="2689284"/>
                <a:chExt cx="8068445" cy="3698033"/>
              </a:xfrm>
            </p:grpSpPr>
            <p:grpSp>
              <p:nvGrpSpPr>
                <p:cNvPr id="16" name="Group 15">
                  <a:extLst>
                    <a:ext uri="{FF2B5EF4-FFF2-40B4-BE49-F238E27FC236}">
                      <a16:creationId xmlns:a16="http://schemas.microsoft.com/office/drawing/2014/main" id="{E3D3717B-07A8-F8FA-0913-320F045CA7E9}"/>
                    </a:ext>
                  </a:extLst>
                </p:cNvPr>
                <p:cNvGrpSpPr/>
                <p:nvPr/>
              </p:nvGrpSpPr>
              <p:grpSpPr>
                <a:xfrm>
                  <a:off x="856030" y="4373047"/>
                  <a:ext cx="820144" cy="2014270"/>
                  <a:chOff x="611560" y="3941342"/>
                  <a:chExt cx="998939" cy="2453390"/>
                </a:xfrm>
              </p:grpSpPr>
              <p:grpSp>
                <p:nvGrpSpPr>
                  <p:cNvPr id="27" name="Group 26">
                    <a:extLst>
                      <a:ext uri="{FF2B5EF4-FFF2-40B4-BE49-F238E27FC236}">
                        <a16:creationId xmlns:a16="http://schemas.microsoft.com/office/drawing/2014/main" id="{947BF434-D98A-DF7C-7B1C-58B0BD564E0F}"/>
                      </a:ext>
                    </a:extLst>
                  </p:cNvPr>
                  <p:cNvGrpSpPr/>
                  <p:nvPr/>
                </p:nvGrpSpPr>
                <p:grpSpPr>
                  <a:xfrm>
                    <a:off x="611560" y="6019700"/>
                    <a:ext cx="998939" cy="375032"/>
                    <a:chOff x="1950157" y="5792396"/>
                    <a:chExt cx="1396179" cy="524168"/>
                  </a:xfrm>
                </p:grpSpPr>
                <p:sp>
                  <p:nvSpPr>
                    <p:cNvPr id="32" name="Oval 31">
                      <a:extLst>
                        <a:ext uri="{FF2B5EF4-FFF2-40B4-BE49-F238E27FC236}">
                          <a16:creationId xmlns:a16="http://schemas.microsoft.com/office/drawing/2014/main" id="{309464AE-6FFB-30EA-33E4-1612990E465E}"/>
                        </a:ext>
                      </a:extLst>
                    </p:cNvPr>
                    <p:cNvSpPr/>
                    <p:nvPr/>
                  </p:nvSpPr>
                  <p:spPr>
                    <a:xfrm flipV="1">
                      <a:off x="1950157" y="5792396"/>
                      <a:ext cx="1387404" cy="444916"/>
                    </a:xfrm>
                    <a:prstGeom prst="ellipse">
                      <a:avLst/>
                    </a:prstGeom>
                    <a:solidFill>
                      <a:schemeClr val="tx1">
                        <a:alpha val="27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33" name="Oval 32">
                      <a:extLst>
                        <a:ext uri="{FF2B5EF4-FFF2-40B4-BE49-F238E27FC236}">
                          <a16:creationId xmlns:a16="http://schemas.microsoft.com/office/drawing/2014/main" id="{18512292-3507-8BE8-B171-9187AFD48DC9}"/>
                        </a:ext>
                      </a:extLst>
                    </p:cNvPr>
                    <p:cNvSpPr/>
                    <p:nvPr/>
                  </p:nvSpPr>
                  <p:spPr>
                    <a:xfrm flipV="1">
                      <a:off x="1955961" y="5859544"/>
                      <a:ext cx="1390375" cy="457020"/>
                    </a:xfrm>
                    <a:prstGeom prst="ellipse">
                      <a:avLst/>
                    </a:prstGeom>
                    <a:solidFill>
                      <a:schemeClr val="tx1">
                        <a:alpha val="81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grpSp>
              <p:sp>
                <p:nvSpPr>
                  <p:cNvPr id="28" name="Rectangle 8">
                    <a:extLst>
                      <a:ext uri="{FF2B5EF4-FFF2-40B4-BE49-F238E27FC236}">
                        <a16:creationId xmlns:a16="http://schemas.microsoft.com/office/drawing/2014/main" id="{F404E8C7-0A00-26A6-0A07-13A9BBF87D7C}"/>
                      </a:ext>
                    </a:extLst>
                  </p:cNvPr>
                  <p:cNvSpPr/>
                  <p:nvPr/>
                </p:nvSpPr>
                <p:spPr>
                  <a:xfrm>
                    <a:off x="787266" y="5539464"/>
                    <a:ext cx="644784" cy="644004"/>
                  </a:xfrm>
                  <a:custGeom>
                    <a:avLst/>
                    <a:gdLst/>
                    <a:ahLst/>
                    <a:cxnLst/>
                    <a:rect l="l" t="t" r="r" b="b"/>
                    <a:pathLst>
                      <a:path w="780084" h="779141">
                        <a:moveTo>
                          <a:pt x="0" y="0"/>
                        </a:moveTo>
                        <a:lnTo>
                          <a:pt x="1" y="0"/>
                        </a:lnTo>
                        <a:lnTo>
                          <a:pt x="388409" y="0"/>
                        </a:lnTo>
                        <a:lnTo>
                          <a:pt x="588206" y="0"/>
                        </a:lnTo>
                        <a:lnTo>
                          <a:pt x="780084" y="0"/>
                        </a:lnTo>
                        <a:lnTo>
                          <a:pt x="780084" y="125396"/>
                        </a:lnTo>
                        <a:lnTo>
                          <a:pt x="779646" y="125396"/>
                        </a:lnTo>
                        <a:lnTo>
                          <a:pt x="390042" y="779141"/>
                        </a:lnTo>
                        <a:lnTo>
                          <a:pt x="438" y="125397"/>
                        </a:lnTo>
                        <a:lnTo>
                          <a:pt x="1" y="125397"/>
                        </a:lnTo>
                        <a:lnTo>
                          <a:pt x="1" y="125396"/>
                        </a:lnTo>
                        <a:lnTo>
                          <a:pt x="0" y="125396"/>
                        </a:lnTo>
                        <a:lnTo>
                          <a:pt x="0" y="124662"/>
                        </a:lnTo>
                        <a:close/>
                      </a:path>
                    </a:pathLst>
                  </a:custGeom>
                  <a:gradFill>
                    <a:gsLst>
                      <a:gs pos="0">
                        <a:schemeClr val="accent6">
                          <a:lumMod val="30000"/>
                          <a:lumOff val="70000"/>
                        </a:schemeClr>
                      </a:gs>
                      <a:gs pos="100000">
                        <a:schemeClr val="accent6">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29" name="Rectangle 8">
                    <a:extLst>
                      <a:ext uri="{FF2B5EF4-FFF2-40B4-BE49-F238E27FC236}">
                        <a16:creationId xmlns:a16="http://schemas.microsoft.com/office/drawing/2014/main" id="{662FFEAF-D4F6-A21B-38FE-DEC363C76BD7}"/>
                      </a:ext>
                    </a:extLst>
                  </p:cNvPr>
                  <p:cNvSpPr/>
                  <p:nvPr/>
                </p:nvSpPr>
                <p:spPr>
                  <a:xfrm>
                    <a:off x="787266" y="5539463"/>
                    <a:ext cx="320624" cy="641036"/>
                  </a:xfrm>
                  <a:custGeom>
                    <a:avLst/>
                    <a:gdLst/>
                    <a:ahLst/>
                    <a:cxnLst/>
                    <a:rect l="l" t="t" r="r" b="b"/>
                    <a:pathLst>
                      <a:path w="896246" h="1791906">
                        <a:moveTo>
                          <a:pt x="0" y="0"/>
                        </a:moveTo>
                        <a:lnTo>
                          <a:pt x="440115" y="0"/>
                        </a:lnTo>
                        <a:lnTo>
                          <a:pt x="452263" y="212596"/>
                        </a:lnTo>
                        <a:lnTo>
                          <a:pt x="896246" y="1791906"/>
                        </a:lnTo>
                        <a:lnTo>
                          <a:pt x="1012" y="289727"/>
                        </a:lnTo>
                        <a:lnTo>
                          <a:pt x="0" y="289727"/>
                        </a:lnTo>
                        <a:lnTo>
                          <a:pt x="0" y="288030"/>
                        </a:lnTo>
                        <a:close/>
                      </a:path>
                    </a:pathLst>
                  </a:custGeom>
                  <a:gradFill>
                    <a:gsLst>
                      <a:gs pos="0">
                        <a:schemeClr val="accent6">
                          <a:lumMod val="20000"/>
                          <a:lumOff val="80000"/>
                        </a:schemeClr>
                      </a:gs>
                      <a:gs pos="100000">
                        <a:schemeClr val="accent6">
                          <a:lumMod val="20000"/>
                          <a:lumOff val="8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30" name="Rectangle 8">
                    <a:extLst>
                      <a:ext uri="{FF2B5EF4-FFF2-40B4-BE49-F238E27FC236}">
                        <a16:creationId xmlns:a16="http://schemas.microsoft.com/office/drawing/2014/main" id="{1E7B487B-46F8-15F4-74D9-2BE478CAA4D0}"/>
                      </a:ext>
                    </a:extLst>
                  </p:cNvPr>
                  <p:cNvSpPr/>
                  <p:nvPr/>
                </p:nvSpPr>
                <p:spPr>
                  <a:xfrm>
                    <a:off x="1035311" y="6036161"/>
                    <a:ext cx="145662" cy="146344"/>
                  </a:xfrm>
                  <a:custGeom>
                    <a:avLst/>
                    <a:gdLst/>
                    <a:ahLst/>
                    <a:cxnLst/>
                    <a:rect l="l" t="t" r="r" b="b"/>
                    <a:pathLst>
                      <a:path w="1791810" h="1800199">
                        <a:moveTo>
                          <a:pt x="229620" y="140779"/>
                        </a:moveTo>
                        <a:cubicBezTo>
                          <a:pt x="334730" y="140779"/>
                          <a:pt x="422984" y="212958"/>
                          <a:pt x="445844" y="310765"/>
                        </a:cubicBezTo>
                        <a:lnTo>
                          <a:pt x="454300" y="310765"/>
                        </a:lnTo>
                        <a:lnTo>
                          <a:pt x="462757" y="310765"/>
                        </a:lnTo>
                        <a:cubicBezTo>
                          <a:pt x="485617" y="212958"/>
                          <a:pt x="573869" y="140779"/>
                          <a:pt x="678980" y="140779"/>
                        </a:cubicBezTo>
                        <a:cubicBezTo>
                          <a:pt x="784090" y="140779"/>
                          <a:pt x="872344" y="212958"/>
                          <a:pt x="895204" y="310765"/>
                        </a:cubicBezTo>
                        <a:lnTo>
                          <a:pt x="903659" y="310765"/>
                        </a:lnTo>
                        <a:lnTo>
                          <a:pt x="903660" y="310765"/>
                        </a:lnTo>
                        <a:lnTo>
                          <a:pt x="912116" y="310765"/>
                        </a:lnTo>
                        <a:cubicBezTo>
                          <a:pt x="934976" y="212958"/>
                          <a:pt x="1023228" y="140779"/>
                          <a:pt x="1128339" y="140779"/>
                        </a:cubicBezTo>
                        <a:cubicBezTo>
                          <a:pt x="1233450" y="140779"/>
                          <a:pt x="1321703" y="212958"/>
                          <a:pt x="1344563" y="310765"/>
                        </a:cubicBezTo>
                        <a:lnTo>
                          <a:pt x="1353019" y="310765"/>
                        </a:lnTo>
                        <a:lnTo>
                          <a:pt x="1361476" y="310765"/>
                        </a:lnTo>
                        <a:cubicBezTo>
                          <a:pt x="1384336" y="212958"/>
                          <a:pt x="1472588" y="140779"/>
                          <a:pt x="1577699" y="140779"/>
                        </a:cubicBezTo>
                        <a:cubicBezTo>
                          <a:pt x="1680932" y="140779"/>
                          <a:pt x="1767904" y="210402"/>
                          <a:pt x="1791810" y="305762"/>
                        </a:cubicBezTo>
                        <a:lnTo>
                          <a:pt x="901188" y="1800199"/>
                        </a:lnTo>
                        <a:lnTo>
                          <a:pt x="13460" y="310615"/>
                        </a:lnTo>
                        <a:cubicBezTo>
                          <a:pt x="36351" y="212881"/>
                          <a:pt x="124565" y="140779"/>
                          <a:pt x="229620" y="140779"/>
                        </a:cubicBezTo>
                        <a:close/>
                        <a:moveTo>
                          <a:pt x="0" y="0"/>
                        </a:moveTo>
                        <a:lnTo>
                          <a:pt x="1" y="0"/>
                        </a:lnTo>
                        <a:lnTo>
                          <a:pt x="4940" y="0"/>
                        </a:lnTo>
                        <a:lnTo>
                          <a:pt x="4940" y="296318"/>
                        </a:lnTo>
                        <a:lnTo>
                          <a:pt x="1012" y="289727"/>
                        </a:lnTo>
                        <a:lnTo>
                          <a:pt x="1" y="289727"/>
                        </a:lnTo>
                        <a:lnTo>
                          <a:pt x="0" y="289727"/>
                        </a:lnTo>
                        <a:lnTo>
                          <a:pt x="0" y="288030"/>
                        </a:lnTo>
                        <a:close/>
                      </a:path>
                    </a:pathLst>
                  </a:custGeom>
                  <a:gradFill>
                    <a:gsLst>
                      <a:gs pos="15000">
                        <a:schemeClr val="tx1">
                          <a:lumMod val="72000"/>
                          <a:lumOff val="28000"/>
                        </a:schemeClr>
                      </a:gs>
                      <a:gs pos="100000">
                        <a:schemeClr val="tx1">
                          <a:lumMod val="31000"/>
                          <a:lumOff val="69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31" name="Rectangle 2">
                    <a:extLst>
                      <a:ext uri="{FF2B5EF4-FFF2-40B4-BE49-F238E27FC236}">
                        <a16:creationId xmlns:a16="http://schemas.microsoft.com/office/drawing/2014/main" id="{107B3D98-E637-E18F-2817-9A7AB94392A2}"/>
                      </a:ext>
                    </a:extLst>
                  </p:cNvPr>
                  <p:cNvSpPr/>
                  <p:nvPr/>
                </p:nvSpPr>
                <p:spPr>
                  <a:xfrm>
                    <a:off x="791597" y="3941342"/>
                    <a:ext cx="643020" cy="1675402"/>
                  </a:xfrm>
                  <a:custGeom>
                    <a:avLst/>
                    <a:gdLst/>
                    <a:ahLst/>
                    <a:cxnLst/>
                    <a:rect l="l" t="t" r="r" b="b"/>
                    <a:pathLst>
                      <a:path w="777949" h="1837378">
                        <a:moveTo>
                          <a:pt x="680702" y="710729"/>
                        </a:moveTo>
                        <a:lnTo>
                          <a:pt x="668322" y="715415"/>
                        </a:lnTo>
                        <a:lnTo>
                          <a:pt x="693083" y="715415"/>
                        </a:lnTo>
                        <a:cubicBezTo>
                          <a:pt x="689585" y="711399"/>
                          <a:pt x="685179" y="710729"/>
                          <a:pt x="680702" y="710729"/>
                        </a:cubicBezTo>
                        <a:close/>
                        <a:moveTo>
                          <a:pt x="486216" y="710729"/>
                        </a:moveTo>
                        <a:lnTo>
                          <a:pt x="473836" y="715415"/>
                        </a:lnTo>
                        <a:lnTo>
                          <a:pt x="498597" y="715415"/>
                        </a:lnTo>
                        <a:cubicBezTo>
                          <a:pt x="495099" y="711399"/>
                          <a:pt x="490693" y="710729"/>
                          <a:pt x="486216" y="710729"/>
                        </a:cubicBezTo>
                        <a:close/>
                        <a:moveTo>
                          <a:pt x="291729" y="710729"/>
                        </a:moveTo>
                        <a:lnTo>
                          <a:pt x="279349" y="715415"/>
                        </a:lnTo>
                        <a:lnTo>
                          <a:pt x="304109" y="715415"/>
                        </a:lnTo>
                        <a:cubicBezTo>
                          <a:pt x="300611" y="711399"/>
                          <a:pt x="296205" y="710729"/>
                          <a:pt x="291729" y="710729"/>
                        </a:cubicBezTo>
                        <a:close/>
                        <a:moveTo>
                          <a:pt x="97243" y="710729"/>
                        </a:moveTo>
                        <a:lnTo>
                          <a:pt x="84863" y="715415"/>
                        </a:lnTo>
                        <a:lnTo>
                          <a:pt x="109623" y="715415"/>
                        </a:lnTo>
                        <a:cubicBezTo>
                          <a:pt x="106125" y="711399"/>
                          <a:pt x="101719" y="710729"/>
                          <a:pt x="97243" y="710729"/>
                        </a:cubicBezTo>
                        <a:close/>
                        <a:moveTo>
                          <a:pt x="0" y="0"/>
                        </a:moveTo>
                        <a:lnTo>
                          <a:pt x="388972" y="0"/>
                        </a:lnTo>
                        <a:lnTo>
                          <a:pt x="388972" y="715415"/>
                        </a:lnTo>
                        <a:lnTo>
                          <a:pt x="388973" y="715415"/>
                        </a:lnTo>
                        <a:lnTo>
                          <a:pt x="388973" y="0"/>
                        </a:lnTo>
                        <a:lnTo>
                          <a:pt x="777946" y="0"/>
                        </a:lnTo>
                        <a:lnTo>
                          <a:pt x="777946" y="715415"/>
                        </a:lnTo>
                        <a:lnTo>
                          <a:pt x="777949" y="715415"/>
                        </a:lnTo>
                        <a:lnTo>
                          <a:pt x="777949" y="1837378"/>
                        </a:lnTo>
                        <a:lnTo>
                          <a:pt x="774289" y="1837378"/>
                        </a:lnTo>
                        <a:cubicBezTo>
                          <a:pt x="764395" y="1805629"/>
                          <a:pt x="726198" y="1782200"/>
                          <a:pt x="680705" y="1782200"/>
                        </a:cubicBezTo>
                        <a:cubicBezTo>
                          <a:pt x="635213" y="1782200"/>
                          <a:pt x="597016" y="1805629"/>
                          <a:pt x="587122" y="1837378"/>
                        </a:cubicBezTo>
                        <a:lnTo>
                          <a:pt x="583462" y="1837378"/>
                        </a:lnTo>
                        <a:lnTo>
                          <a:pt x="583462" y="873632"/>
                        </a:lnTo>
                        <a:lnTo>
                          <a:pt x="583460" y="873632"/>
                        </a:lnTo>
                        <a:lnTo>
                          <a:pt x="583460" y="1837378"/>
                        </a:lnTo>
                        <a:lnTo>
                          <a:pt x="579800" y="1837378"/>
                        </a:lnTo>
                        <a:cubicBezTo>
                          <a:pt x="569906" y="1805629"/>
                          <a:pt x="531709" y="1782200"/>
                          <a:pt x="486216" y="1782200"/>
                        </a:cubicBezTo>
                        <a:cubicBezTo>
                          <a:pt x="440724" y="1782200"/>
                          <a:pt x="402527" y="1805629"/>
                          <a:pt x="392633" y="1837378"/>
                        </a:cubicBezTo>
                        <a:lnTo>
                          <a:pt x="388974" y="1837378"/>
                        </a:lnTo>
                        <a:lnTo>
                          <a:pt x="388973" y="1837378"/>
                        </a:lnTo>
                        <a:lnTo>
                          <a:pt x="385314" y="1837378"/>
                        </a:lnTo>
                        <a:cubicBezTo>
                          <a:pt x="375420" y="1805629"/>
                          <a:pt x="337223" y="1782200"/>
                          <a:pt x="291730" y="1782200"/>
                        </a:cubicBezTo>
                        <a:cubicBezTo>
                          <a:pt x="246238" y="1782200"/>
                          <a:pt x="208041" y="1805629"/>
                          <a:pt x="198147" y="1837378"/>
                        </a:cubicBezTo>
                        <a:lnTo>
                          <a:pt x="194487" y="1837378"/>
                        </a:lnTo>
                        <a:lnTo>
                          <a:pt x="190827" y="1837378"/>
                        </a:lnTo>
                        <a:cubicBezTo>
                          <a:pt x="180933" y="1805629"/>
                          <a:pt x="142736" y="1782200"/>
                          <a:pt x="97243" y="1782200"/>
                        </a:cubicBezTo>
                        <a:cubicBezTo>
                          <a:pt x="51751" y="1782200"/>
                          <a:pt x="13554" y="1805629"/>
                          <a:pt x="3660" y="1837378"/>
                        </a:cubicBezTo>
                        <a:lnTo>
                          <a:pt x="0" y="1837378"/>
                        </a:lnTo>
                        <a:lnTo>
                          <a:pt x="0" y="873632"/>
                        </a:lnTo>
                        <a:lnTo>
                          <a:pt x="0" y="715415"/>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grpSp>
            <p:grpSp>
              <p:nvGrpSpPr>
                <p:cNvPr id="17" name="Group 16">
                  <a:extLst>
                    <a:ext uri="{FF2B5EF4-FFF2-40B4-BE49-F238E27FC236}">
                      <a16:creationId xmlns:a16="http://schemas.microsoft.com/office/drawing/2014/main" id="{98533466-4919-BD5F-E63F-8FC1010CDA16}"/>
                    </a:ext>
                  </a:extLst>
                </p:cNvPr>
                <p:cNvGrpSpPr/>
                <p:nvPr/>
              </p:nvGrpSpPr>
              <p:grpSpPr>
                <a:xfrm>
                  <a:off x="8593562" y="2696023"/>
                  <a:ext cx="330913" cy="527497"/>
                  <a:chOff x="6875008" y="2421294"/>
                  <a:chExt cx="330913" cy="527497"/>
                </a:xfrm>
              </p:grpSpPr>
              <p:sp>
                <p:nvSpPr>
                  <p:cNvPr id="25" name="Rectangle 24">
                    <a:extLst>
                      <a:ext uri="{FF2B5EF4-FFF2-40B4-BE49-F238E27FC236}">
                        <a16:creationId xmlns:a16="http://schemas.microsoft.com/office/drawing/2014/main" id="{718F68C3-DA5C-36B9-0F0C-165A7785DE1C}"/>
                      </a:ext>
                    </a:extLst>
                  </p:cNvPr>
                  <p:cNvSpPr/>
                  <p:nvPr/>
                </p:nvSpPr>
                <p:spPr>
                  <a:xfrm>
                    <a:off x="6875008" y="2421294"/>
                    <a:ext cx="152400" cy="5274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26" name="Round Same Side Corner Rectangle 10">
                    <a:extLst>
                      <a:ext uri="{FF2B5EF4-FFF2-40B4-BE49-F238E27FC236}">
                        <a16:creationId xmlns:a16="http://schemas.microsoft.com/office/drawing/2014/main" id="{D1138FE3-11E9-1F02-36B8-6A2D917AF9E8}"/>
                      </a:ext>
                    </a:extLst>
                  </p:cNvPr>
                  <p:cNvSpPr/>
                  <p:nvPr/>
                </p:nvSpPr>
                <p:spPr>
                  <a:xfrm rot="5400000">
                    <a:off x="6854852" y="2595786"/>
                    <a:ext cx="523626" cy="178513"/>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grpSp>
            <p:sp>
              <p:nvSpPr>
                <p:cNvPr id="18" name="직사각형 4">
                  <a:extLst>
                    <a:ext uri="{FF2B5EF4-FFF2-40B4-BE49-F238E27FC236}">
                      <a16:creationId xmlns:a16="http://schemas.microsoft.com/office/drawing/2014/main" id="{4BC0BC35-72B4-669F-BE5E-918FBC88E2FC}"/>
                    </a:ext>
                  </a:extLst>
                </p:cNvPr>
                <p:cNvSpPr/>
                <p:nvPr/>
              </p:nvSpPr>
              <p:spPr>
                <a:xfrm>
                  <a:off x="1005200" y="4374550"/>
                  <a:ext cx="2880000" cy="529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19" name="직사각형 5">
                  <a:extLst>
                    <a:ext uri="{FF2B5EF4-FFF2-40B4-BE49-F238E27FC236}">
                      <a16:creationId xmlns:a16="http://schemas.microsoft.com/office/drawing/2014/main" id="{EB3E31E0-3A90-A6D4-9A6F-C6D0E53A28C1}"/>
                    </a:ext>
                  </a:extLst>
                </p:cNvPr>
                <p:cNvSpPr/>
                <p:nvPr/>
              </p:nvSpPr>
              <p:spPr>
                <a:xfrm>
                  <a:off x="3346475" y="3524532"/>
                  <a:ext cx="529200" cy="138737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latin typeface="+mj-lt"/>
                  </a:endParaRPr>
                </a:p>
              </p:txBody>
            </p:sp>
            <p:sp>
              <p:nvSpPr>
                <p:cNvPr id="20" name="직사각형 44">
                  <a:extLst>
                    <a:ext uri="{FF2B5EF4-FFF2-40B4-BE49-F238E27FC236}">
                      <a16:creationId xmlns:a16="http://schemas.microsoft.com/office/drawing/2014/main" id="{EF49452D-2499-47AE-DFEE-BAA631400D7C}"/>
                    </a:ext>
                  </a:extLst>
                </p:cNvPr>
                <p:cNvSpPr/>
                <p:nvPr/>
              </p:nvSpPr>
              <p:spPr>
                <a:xfrm>
                  <a:off x="3342265" y="3534057"/>
                  <a:ext cx="2880000" cy="529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21" name="직사각형 45">
                  <a:extLst>
                    <a:ext uri="{FF2B5EF4-FFF2-40B4-BE49-F238E27FC236}">
                      <a16:creationId xmlns:a16="http://schemas.microsoft.com/office/drawing/2014/main" id="{047C33D1-CFA4-981E-A475-DFA6FA9601C5}"/>
                    </a:ext>
                  </a:extLst>
                </p:cNvPr>
                <p:cNvSpPr/>
                <p:nvPr/>
              </p:nvSpPr>
              <p:spPr>
                <a:xfrm>
                  <a:off x="5693065" y="2715077"/>
                  <a:ext cx="529200" cy="13492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latin typeface="+mj-lt"/>
                  </a:endParaRPr>
                </a:p>
              </p:txBody>
            </p:sp>
            <p:sp>
              <p:nvSpPr>
                <p:cNvPr id="22" name="직사각형 46">
                  <a:extLst>
                    <a:ext uri="{FF2B5EF4-FFF2-40B4-BE49-F238E27FC236}">
                      <a16:creationId xmlns:a16="http://schemas.microsoft.com/office/drawing/2014/main" id="{B51BFE8C-BD56-A1D8-09A9-0E4FD0D3E2F4}"/>
                    </a:ext>
                  </a:extLst>
                </p:cNvPr>
                <p:cNvSpPr/>
                <p:nvPr/>
              </p:nvSpPr>
              <p:spPr>
                <a:xfrm>
                  <a:off x="5695431" y="2694343"/>
                  <a:ext cx="2880000" cy="529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23" name="직사각형 47">
                  <a:extLst>
                    <a:ext uri="{FF2B5EF4-FFF2-40B4-BE49-F238E27FC236}">
                      <a16:creationId xmlns:a16="http://schemas.microsoft.com/office/drawing/2014/main" id="{8A36F1D9-A7B2-3F6A-8B12-D8A5781822CB}"/>
                    </a:ext>
                  </a:extLst>
                </p:cNvPr>
                <p:cNvSpPr/>
                <p:nvPr/>
              </p:nvSpPr>
              <p:spPr>
                <a:xfrm>
                  <a:off x="8046231" y="2689284"/>
                  <a:ext cx="529200" cy="529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latin typeface="+mj-lt"/>
                  </a:endParaRPr>
                </a:p>
              </p:txBody>
            </p:sp>
          </p:grpSp>
          <p:sp>
            <p:nvSpPr>
              <p:cNvPr id="42" name="Rectangle 12">
                <a:extLst>
                  <a:ext uri="{FF2B5EF4-FFF2-40B4-BE49-F238E27FC236}">
                    <a16:creationId xmlns:a16="http://schemas.microsoft.com/office/drawing/2014/main" id="{293362C4-1685-07F0-CABF-915E2C9DBA71}"/>
                  </a:ext>
                </a:extLst>
              </p:cNvPr>
              <p:cNvSpPr>
                <a:spLocks noChangeArrowheads="1"/>
              </p:cNvSpPr>
              <p:nvPr/>
            </p:nvSpPr>
            <p:spPr bwMode="auto">
              <a:xfrm>
                <a:off x="2119073" y="3439954"/>
                <a:ext cx="1063625" cy="762000"/>
              </a:xfrm>
              <a:prstGeom prst="rect">
                <a:avLst/>
              </a:prstGeom>
              <a:solidFill>
                <a:srgbClr val="00B0F0"/>
              </a:solidFill>
              <a:ln w="12700">
                <a:solidFill>
                  <a:schemeClr val="tx1"/>
                </a:solidFill>
                <a:miter lim="800000"/>
                <a:headEnd/>
                <a:tailEnd/>
              </a:ln>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lgn="ctr" eaLnBrk="1" hangingPunct="1">
                  <a:spcBef>
                    <a:spcPct val="0"/>
                  </a:spcBef>
                  <a:buClrTx/>
                  <a:buSzTx/>
                  <a:buFontTx/>
                  <a:buNone/>
                </a:pPr>
                <a:r>
                  <a:rPr lang="en-US" altLang="en-US" sz="1400" dirty="0">
                    <a:solidFill>
                      <a:schemeClr val="bg1"/>
                    </a:solidFill>
                    <a:latin typeface="+mj-lt"/>
                  </a:rPr>
                  <a:t>ENTITY</a:t>
                </a:r>
              </a:p>
            </p:txBody>
          </p:sp>
          <p:sp>
            <p:nvSpPr>
              <p:cNvPr id="43" name="Oval 42">
                <a:extLst>
                  <a:ext uri="{FF2B5EF4-FFF2-40B4-BE49-F238E27FC236}">
                    <a16:creationId xmlns:a16="http://schemas.microsoft.com/office/drawing/2014/main" id="{E9BA026B-78A6-391C-2E4D-4155F982A760}"/>
                  </a:ext>
                </a:extLst>
              </p:cNvPr>
              <p:cNvSpPr/>
              <p:nvPr/>
            </p:nvSpPr>
            <p:spPr bwMode="auto">
              <a:xfrm>
                <a:off x="4269485" y="2867894"/>
                <a:ext cx="1487500" cy="5334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dirty="0">
                    <a:solidFill>
                      <a:schemeClr val="bg1"/>
                    </a:solidFill>
                    <a:latin typeface="+mj-lt"/>
                  </a:rPr>
                  <a:t>ATTRIBUTE</a:t>
                </a:r>
              </a:p>
            </p:txBody>
          </p:sp>
          <p:sp>
            <p:nvSpPr>
              <p:cNvPr id="44" name="AutoShape 15">
                <a:extLst>
                  <a:ext uri="{FF2B5EF4-FFF2-40B4-BE49-F238E27FC236}">
                    <a16:creationId xmlns:a16="http://schemas.microsoft.com/office/drawing/2014/main" id="{DE5FE566-3B6A-6C32-446C-FB6BCA1B07BC}"/>
                  </a:ext>
                </a:extLst>
              </p:cNvPr>
              <p:cNvSpPr>
                <a:spLocks noChangeArrowheads="1"/>
              </p:cNvSpPr>
              <p:nvPr/>
            </p:nvSpPr>
            <p:spPr bwMode="auto">
              <a:xfrm>
                <a:off x="6539296" y="1818336"/>
                <a:ext cx="1793375" cy="756995"/>
              </a:xfrm>
              <a:prstGeom prst="diamond">
                <a:avLst/>
              </a:prstGeom>
              <a:solidFill>
                <a:srgbClr val="00B0F0"/>
              </a:solidFill>
              <a:ln w="9525">
                <a:solidFill>
                  <a:schemeClr val="tx1"/>
                </a:solidFill>
                <a:miter lim="800000"/>
                <a:headEnd/>
                <a:tailEnd/>
              </a:ln>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algn="ctr" eaLnBrk="1" hangingPunct="1">
                  <a:spcBef>
                    <a:spcPct val="0"/>
                  </a:spcBef>
                  <a:buClrTx/>
                  <a:buSzTx/>
                  <a:buFontTx/>
                  <a:buNone/>
                </a:pPr>
                <a:r>
                  <a:rPr lang="en-US" altLang="en-US" sz="1400" dirty="0">
                    <a:solidFill>
                      <a:schemeClr val="bg1"/>
                    </a:solidFill>
                    <a:latin typeface="+mj-lt"/>
                  </a:rPr>
                  <a:t>RELATIONSHIP</a:t>
                </a:r>
              </a:p>
            </p:txBody>
          </p:sp>
        </p:grpSp>
        <p:grpSp>
          <p:nvGrpSpPr>
            <p:cNvPr id="47" name="Group 46">
              <a:extLst>
                <a:ext uri="{FF2B5EF4-FFF2-40B4-BE49-F238E27FC236}">
                  <a16:creationId xmlns:a16="http://schemas.microsoft.com/office/drawing/2014/main" id="{B293B8A9-5F40-2D0D-8F2C-075B67A26036}"/>
                </a:ext>
              </a:extLst>
            </p:cNvPr>
            <p:cNvGrpSpPr/>
            <p:nvPr/>
          </p:nvGrpSpPr>
          <p:grpSpPr>
            <a:xfrm>
              <a:off x="1245695" y="2363601"/>
              <a:ext cx="1994681" cy="1008585"/>
              <a:chOff x="9480234" y="1664927"/>
              <a:chExt cx="2800247" cy="1836530"/>
            </a:xfrm>
          </p:grpSpPr>
          <p:pic>
            <p:nvPicPr>
              <p:cNvPr id="48" name="Picture 4" descr="Campus - Free education icons">
                <a:extLst>
                  <a:ext uri="{FF2B5EF4-FFF2-40B4-BE49-F238E27FC236}">
                    <a16:creationId xmlns:a16="http://schemas.microsoft.com/office/drawing/2014/main" id="{E05809D8-384E-9D36-3FD3-167E3F92A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7264" y="1748586"/>
                <a:ext cx="1453217" cy="112119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4" descr="University students with books cartoon style male Vector Image">
                <a:extLst>
                  <a:ext uri="{FF2B5EF4-FFF2-40B4-BE49-F238E27FC236}">
                    <a16:creationId xmlns:a16="http://schemas.microsoft.com/office/drawing/2014/main" id="{7FEF9C5D-3FC7-9620-5C6D-DE093D5A96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84"/>
              <a:stretch/>
            </p:blipFill>
            <p:spPr bwMode="auto">
              <a:xfrm>
                <a:off x="9480234" y="1664927"/>
                <a:ext cx="1300702" cy="1836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7B2CB66-D565-9BC9-99ED-08D02363C158}"/>
                </a:ext>
              </a:extLst>
            </p:cNvPr>
            <p:cNvGrpSpPr/>
            <p:nvPr/>
          </p:nvGrpSpPr>
          <p:grpSpPr>
            <a:xfrm>
              <a:off x="3515656" y="1557353"/>
              <a:ext cx="1205981" cy="1251803"/>
              <a:chOff x="3515656" y="1557353"/>
              <a:chExt cx="1205981" cy="1251803"/>
            </a:xfrm>
          </p:grpSpPr>
          <p:pic>
            <p:nvPicPr>
              <p:cNvPr id="55" name="Picture 14" descr="University students with books cartoon style male Vector Image">
                <a:extLst>
                  <a:ext uri="{FF2B5EF4-FFF2-40B4-BE49-F238E27FC236}">
                    <a16:creationId xmlns:a16="http://schemas.microsoft.com/office/drawing/2014/main" id="{D379D316-A72D-D96F-B27A-04EFBEC829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84"/>
              <a:stretch/>
            </p:blipFill>
            <p:spPr bwMode="auto">
              <a:xfrm>
                <a:off x="3795116" y="1557353"/>
                <a:ext cx="926520" cy="100858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A3BC22-9CB8-FFFE-F7DD-EBA304D850DC}"/>
                  </a:ext>
                </a:extLst>
              </p:cNvPr>
              <p:cNvSpPr txBox="1"/>
              <p:nvPr/>
            </p:nvSpPr>
            <p:spPr>
              <a:xfrm>
                <a:off x="3515656" y="2141962"/>
                <a:ext cx="491032" cy="276999"/>
              </a:xfrm>
              <a:prstGeom prst="rect">
                <a:avLst/>
              </a:prstGeom>
              <a:noFill/>
            </p:spPr>
            <p:txBody>
              <a:bodyPr wrap="none" rtlCol="0">
                <a:spAutoFit/>
              </a:bodyPr>
              <a:lstStyle/>
              <a:p>
                <a:r>
                  <a:rPr lang="en-US" sz="1200" dirty="0">
                    <a:latin typeface="+mj-lt"/>
                  </a:rPr>
                  <a:t>Rena</a:t>
                </a:r>
              </a:p>
            </p:txBody>
          </p:sp>
          <p:sp>
            <p:nvSpPr>
              <p:cNvPr id="57" name="TextBox 56">
                <a:extLst>
                  <a:ext uri="{FF2B5EF4-FFF2-40B4-BE49-F238E27FC236}">
                    <a16:creationId xmlns:a16="http://schemas.microsoft.com/office/drawing/2014/main" id="{0241AA3B-AA0D-7392-4A1E-D2FF05F43203}"/>
                  </a:ext>
                </a:extLst>
              </p:cNvPr>
              <p:cNvSpPr txBox="1"/>
              <p:nvPr/>
            </p:nvSpPr>
            <p:spPr>
              <a:xfrm>
                <a:off x="4383083" y="2532157"/>
                <a:ext cx="338554" cy="276999"/>
              </a:xfrm>
              <a:prstGeom prst="rect">
                <a:avLst/>
              </a:prstGeom>
              <a:noFill/>
            </p:spPr>
            <p:txBody>
              <a:bodyPr wrap="none" rtlCol="0">
                <a:spAutoFit/>
              </a:bodyPr>
              <a:lstStyle/>
              <a:p>
                <a:r>
                  <a:rPr lang="en-US" sz="1200" dirty="0">
                    <a:latin typeface="+mj-lt"/>
                  </a:rPr>
                  <a:t>Ali</a:t>
                </a:r>
              </a:p>
            </p:txBody>
          </p:sp>
        </p:grpSp>
        <p:grpSp>
          <p:nvGrpSpPr>
            <p:cNvPr id="60" name="Group 59">
              <a:extLst>
                <a:ext uri="{FF2B5EF4-FFF2-40B4-BE49-F238E27FC236}">
                  <a16:creationId xmlns:a16="http://schemas.microsoft.com/office/drawing/2014/main" id="{FA5D9C48-8280-55B0-1ACE-33537EE7B6EE}"/>
                </a:ext>
              </a:extLst>
            </p:cNvPr>
            <p:cNvGrpSpPr/>
            <p:nvPr/>
          </p:nvGrpSpPr>
          <p:grpSpPr>
            <a:xfrm>
              <a:off x="4525652" y="1168053"/>
              <a:ext cx="1035160" cy="885580"/>
              <a:chOff x="4525652" y="1168053"/>
              <a:chExt cx="1035160" cy="885580"/>
            </a:xfrm>
          </p:grpSpPr>
          <p:pic>
            <p:nvPicPr>
              <p:cNvPr id="54" name="Picture 4" descr="Campus - Free education icons">
                <a:extLst>
                  <a:ext uri="{FF2B5EF4-FFF2-40B4-BE49-F238E27FC236}">
                    <a16:creationId xmlns:a16="http://schemas.microsoft.com/office/drawing/2014/main" id="{72EEDA17-E7DD-D3CC-CEE6-CCEAEDE6E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652" y="1168053"/>
                <a:ext cx="1035160" cy="61574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8EAA054A-5BD6-4997-F97B-D91BC99297AC}"/>
                  </a:ext>
                </a:extLst>
              </p:cNvPr>
              <p:cNvSpPr txBox="1"/>
              <p:nvPr/>
            </p:nvSpPr>
            <p:spPr>
              <a:xfrm>
                <a:off x="4746904" y="1745856"/>
                <a:ext cx="542136" cy="307777"/>
              </a:xfrm>
              <a:prstGeom prst="rect">
                <a:avLst/>
              </a:prstGeom>
              <a:noFill/>
            </p:spPr>
            <p:txBody>
              <a:bodyPr wrap="none" rtlCol="0">
                <a:spAutoFit/>
              </a:bodyPr>
              <a:lstStyle/>
              <a:p>
                <a:r>
                  <a:rPr lang="en-US" sz="1400" dirty="0">
                    <a:latin typeface="+mj-lt"/>
                  </a:rPr>
                  <a:t>UPM</a:t>
                </a:r>
              </a:p>
            </p:txBody>
          </p:sp>
        </p:grpSp>
        <p:grpSp>
          <p:nvGrpSpPr>
            <p:cNvPr id="73" name="Group 72">
              <a:extLst>
                <a:ext uri="{FF2B5EF4-FFF2-40B4-BE49-F238E27FC236}">
                  <a16:creationId xmlns:a16="http://schemas.microsoft.com/office/drawing/2014/main" id="{A8433F34-41C2-1F93-8165-61800A1A92B0}"/>
                </a:ext>
              </a:extLst>
            </p:cNvPr>
            <p:cNvGrpSpPr/>
            <p:nvPr/>
          </p:nvGrpSpPr>
          <p:grpSpPr>
            <a:xfrm>
              <a:off x="5868562" y="692311"/>
              <a:ext cx="3503981" cy="1240005"/>
              <a:chOff x="6311573" y="508180"/>
              <a:chExt cx="3575459" cy="1240005"/>
            </a:xfrm>
          </p:grpSpPr>
          <p:grpSp>
            <p:nvGrpSpPr>
              <p:cNvPr id="61" name="Group 60">
                <a:extLst>
                  <a:ext uri="{FF2B5EF4-FFF2-40B4-BE49-F238E27FC236}">
                    <a16:creationId xmlns:a16="http://schemas.microsoft.com/office/drawing/2014/main" id="{EB6D9895-D470-3943-0F2E-8A0CDA520498}"/>
                  </a:ext>
                </a:extLst>
              </p:cNvPr>
              <p:cNvGrpSpPr/>
              <p:nvPr/>
            </p:nvGrpSpPr>
            <p:grpSpPr>
              <a:xfrm>
                <a:off x="6311573" y="508180"/>
                <a:ext cx="1188352" cy="1240005"/>
                <a:chOff x="3639679" y="1541659"/>
                <a:chExt cx="1188352" cy="1240005"/>
              </a:xfrm>
            </p:grpSpPr>
            <p:pic>
              <p:nvPicPr>
                <p:cNvPr id="62" name="Picture 14" descr="University students with books cartoon style male Vector Image">
                  <a:extLst>
                    <a:ext uri="{FF2B5EF4-FFF2-40B4-BE49-F238E27FC236}">
                      <a16:creationId xmlns:a16="http://schemas.microsoft.com/office/drawing/2014/main" id="{5FE87322-60B9-972D-3D97-A0B57B059B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84"/>
                <a:stretch/>
              </p:blipFill>
              <p:spPr bwMode="auto">
                <a:xfrm>
                  <a:off x="3864292" y="1541659"/>
                  <a:ext cx="926520" cy="100858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DAC82A5A-18FF-A168-BA86-E83D2BB0A810}"/>
                    </a:ext>
                  </a:extLst>
                </p:cNvPr>
                <p:cNvSpPr txBox="1"/>
                <p:nvPr/>
              </p:nvSpPr>
              <p:spPr>
                <a:xfrm>
                  <a:off x="3639679" y="2188454"/>
                  <a:ext cx="491032" cy="276999"/>
                </a:xfrm>
                <a:prstGeom prst="rect">
                  <a:avLst/>
                </a:prstGeom>
                <a:noFill/>
              </p:spPr>
              <p:txBody>
                <a:bodyPr wrap="none" rtlCol="0">
                  <a:spAutoFit/>
                </a:bodyPr>
                <a:lstStyle/>
                <a:p>
                  <a:r>
                    <a:rPr lang="en-US" sz="1200" dirty="0">
                      <a:latin typeface="+mj-lt"/>
                    </a:rPr>
                    <a:t>Rena</a:t>
                  </a:r>
                </a:p>
              </p:txBody>
            </p:sp>
            <p:sp>
              <p:nvSpPr>
                <p:cNvPr id="64" name="TextBox 63">
                  <a:extLst>
                    <a:ext uri="{FF2B5EF4-FFF2-40B4-BE49-F238E27FC236}">
                      <a16:creationId xmlns:a16="http://schemas.microsoft.com/office/drawing/2014/main" id="{FB415534-14D4-C69B-F65A-B28CAF826B01}"/>
                    </a:ext>
                  </a:extLst>
                </p:cNvPr>
                <p:cNvSpPr txBox="1"/>
                <p:nvPr/>
              </p:nvSpPr>
              <p:spPr>
                <a:xfrm>
                  <a:off x="4489477" y="2504665"/>
                  <a:ext cx="338554" cy="276999"/>
                </a:xfrm>
                <a:prstGeom prst="rect">
                  <a:avLst/>
                </a:prstGeom>
                <a:noFill/>
              </p:spPr>
              <p:txBody>
                <a:bodyPr wrap="none" rtlCol="0">
                  <a:spAutoFit/>
                </a:bodyPr>
                <a:lstStyle/>
                <a:p>
                  <a:r>
                    <a:rPr lang="en-US" sz="1200" dirty="0">
                      <a:latin typeface="+mj-lt"/>
                    </a:rPr>
                    <a:t>Ali</a:t>
                  </a:r>
                </a:p>
              </p:txBody>
            </p:sp>
          </p:grpSp>
          <p:grpSp>
            <p:nvGrpSpPr>
              <p:cNvPr id="65" name="Group 64">
                <a:extLst>
                  <a:ext uri="{FF2B5EF4-FFF2-40B4-BE49-F238E27FC236}">
                    <a16:creationId xmlns:a16="http://schemas.microsoft.com/office/drawing/2014/main" id="{BB0B6B8F-A1DC-2BB4-1D66-D620064E80BB}"/>
                  </a:ext>
                </a:extLst>
              </p:cNvPr>
              <p:cNvGrpSpPr/>
              <p:nvPr/>
            </p:nvGrpSpPr>
            <p:grpSpPr>
              <a:xfrm>
                <a:off x="8851872" y="700314"/>
                <a:ext cx="1035160" cy="885580"/>
                <a:chOff x="4811542" y="1286178"/>
                <a:chExt cx="1035160" cy="885580"/>
              </a:xfrm>
            </p:grpSpPr>
            <p:pic>
              <p:nvPicPr>
                <p:cNvPr id="66" name="Picture 4" descr="Campus - Free education icons">
                  <a:extLst>
                    <a:ext uri="{FF2B5EF4-FFF2-40B4-BE49-F238E27FC236}">
                      <a16:creationId xmlns:a16="http://schemas.microsoft.com/office/drawing/2014/main" id="{FDB8669F-9637-A82B-743E-9D440CA9D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542" y="1286178"/>
                  <a:ext cx="1035160" cy="615740"/>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DBE7713E-72E0-5252-E129-2ADCCF4EFCC8}"/>
                    </a:ext>
                  </a:extLst>
                </p:cNvPr>
                <p:cNvSpPr txBox="1"/>
                <p:nvPr/>
              </p:nvSpPr>
              <p:spPr>
                <a:xfrm>
                  <a:off x="5032794" y="1863981"/>
                  <a:ext cx="542136" cy="307777"/>
                </a:xfrm>
                <a:prstGeom prst="rect">
                  <a:avLst/>
                </a:prstGeom>
                <a:noFill/>
              </p:spPr>
              <p:txBody>
                <a:bodyPr wrap="none" rtlCol="0">
                  <a:spAutoFit/>
                </a:bodyPr>
                <a:lstStyle/>
                <a:p>
                  <a:r>
                    <a:rPr lang="en-US" sz="1400" dirty="0">
                      <a:latin typeface="+mj-lt"/>
                    </a:rPr>
                    <a:t>UPM</a:t>
                  </a:r>
                </a:p>
              </p:txBody>
            </p:sp>
          </p:grpSp>
          <p:cxnSp>
            <p:nvCxnSpPr>
              <p:cNvPr id="69" name="Straight Connector 68">
                <a:extLst>
                  <a:ext uri="{FF2B5EF4-FFF2-40B4-BE49-F238E27FC236}">
                    <a16:creationId xmlns:a16="http://schemas.microsoft.com/office/drawing/2014/main" id="{79778FEE-23CE-880B-65C8-BD2AA38D4D71}"/>
                  </a:ext>
                </a:extLst>
              </p:cNvPr>
              <p:cNvCxnSpPr>
                <a:cxnSpLocks/>
              </p:cNvCxnSpPr>
              <p:nvPr/>
            </p:nvCxnSpPr>
            <p:spPr>
              <a:xfrm>
                <a:off x="7280476" y="1041099"/>
                <a:ext cx="1536913" cy="81645"/>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EBA565C-9834-B3D9-FF3C-351ECEE0EF38}"/>
                  </a:ext>
                </a:extLst>
              </p:cNvPr>
              <p:cNvCxnSpPr>
                <a:cxnSpLocks/>
              </p:cNvCxnSpPr>
              <p:nvPr/>
            </p:nvCxnSpPr>
            <p:spPr>
              <a:xfrm flipV="1">
                <a:off x="6913231" y="1136881"/>
                <a:ext cx="1888121" cy="246519"/>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23AEF0EE-BF70-4D8E-379E-E3DBD3AB6F0C}"/>
              </a:ext>
            </a:extLst>
          </p:cNvPr>
          <p:cNvSpPr txBox="1"/>
          <p:nvPr/>
        </p:nvSpPr>
        <p:spPr>
          <a:xfrm>
            <a:off x="2004600" y="2000747"/>
            <a:ext cx="863441" cy="307777"/>
          </a:xfrm>
          <a:prstGeom prst="rect">
            <a:avLst/>
          </a:prstGeom>
          <a:noFill/>
        </p:spPr>
        <p:txBody>
          <a:bodyPr wrap="none" rtlCol="0">
            <a:spAutoFit/>
          </a:bodyPr>
          <a:lstStyle/>
          <a:p>
            <a:r>
              <a:rPr lang="en-US" sz="1400" dirty="0">
                <a:latin typeface="+mj-lt"/>
              </a:rPr>
              <a:t>STUDENT</a:t>
            </a:r>
          </a:p>
        </p:txBody>
      </p:sp>
      <p:sp>
        <p:nvSpPr>
          <p:cNvPr id="6" name="TextBox 5">
            <a:extLst>
              <a:ext uri="{FF2B5EF4-FFF2-40B4-BE49-F238E27FC236}">
                <a16:creationId xmlns:a16="http://schemas.microsoft.com/office/drawing/2014/main" id="{325D1C50-C4E7-9803-61CC-117ACC273239}"/>
              </a:ext>
            </a:extLst>
          </p:cNvPr>
          <p:cNvSpPr txBox="1"/>
          <p:nvPr/>
        </p:nvSpPr>
        <p:spPr>
          <a:xfrm>
            <a:off x="3599014" y="2992595"/>
            <a:ext cx="833626" cy="307777"/>
          </a:xfrm>
          <a:prstGeom prst="rect">
            <a:avLst/>
          </a:prstGeom>
          <a:noFill/>
        </p:spPr>
        <p:txBody>
          <a:bodyPr wrap="none" rtlCol="0">
            <a:spAutoFit/>
          </a:bodyPr>
          <a:lstStyle/>
          <a:p>
            <a:r>
              <a:rPr lang="en-US" sz="1400" dirty="0">
                <a:latin typeface="+mj-lt"/>
              </a:rPr>
              <a:t>COLLEGE</a:t>
            </a:r>
          </a:p>
        </p:txBody>
      </p:sp>
      <p:pic>
        <p:nvPicPr>
          <p:cNvPr id="12" name="Picture 10" descr="Tall University Students Going to Class 3093362 Vector Art at Vecteezy">
            <a:extLst>
              <a:ext uri="{FF2B5EF4-FFF2-40B4-BE49-F238E27FC236}">
                <a16:creationId xmlns:a16="http://schemas.microsoft.com/office/drawing/2014/main" id="{4475F894-0A3D-4C05-019E-15FD9DED15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9708" y="2222971"/>
            <a:ext cx="1202911" cy="11562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odern college building. Education architecture Stock Vector Image &amp; Art -  Alamy">
            <a:extLst>
              <a:ext uri="{FF2B5EF4-FFF2-40B4-BE49-F238E27FC236}">
                <a16:creationId xmlns:a16="http://schemas.microsoft.com/office/drawing/2014/main" id="{A53024B5-C438-88D2-B0CE-E8B5DCE4B9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7683"/>
          <a:stretch/>
        </p:blipFill>
        <p:spPr bwMode="auto">
          <a:xfrm>
            <a:off x="3303984" y="1659036"/>
            <a:ext cx="1063624" cy="678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47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45DC055A-EDF5-3CB1-5E46-1F029174FCEC}"/>
              </a:ext>
            </a:extLst>
          </p:cNvPr>
          <p:cNvSpPr>
            <a:spLocks noGrp="1"/>
          </p:cNvSpPr>
          <p:nvPr>
            <p:ph type="title"/>
          </p:nvPr>
        </p:nvSpPr>
        <p:spPr/>
        <p:txBody>
          <a:bodyPr/>
          <a:lstStyle/>
          <a:p>
            <a:r>
              <a:rPr lang="en-US" dirty="0"/>
              <a:t>Basic ER Notation</a:t>
            </a:r>
          </a:p>
        </p:txBody>
      </p:sp>
      <p:grpSp>
        <p:nvGrpSpPr>
          <p:cNvPr id="17" name="Group 16">
            <a:extLst>
              <a:ext uri="{FF2B5EF4-FFF2-40B4-BE49-F238E27FC236}">
                <a16:creationId xmlns:a16="http://schemas.microsoft.com/office/drawing/2014/main" id="{6ECD2A20-E9BA-AA46-1D36-145C89032FF2}"/>
              </a:ext>
            </a:extLst>
          </p:cNvPr>
          <p:cNvGrpSpPr/>
          <p:nvPr/>
        </p:nvGrpSpPr>
        <p:grpSpPr>
          <a:xfrm>
            <a:off x="1664208" y="923769"/>
            <a:ext cx="8458200" cy="4806315"/>
            <a:chOff x="1664208" y="923769"/>
            <a:chExt cx="8458200" cy="4806315"/>
          </a:xfrm>
        </p:grpSpPr>
        <p:grpSp>
          <p:nvGrpSpPr>
            <p:cNvPr id="2" name="Group 1">
              <a:extLst>
                <a:ext uri="{FF2B5EF4-FFF2-40B4-BE49-F238E27FC236}">
                  <a16:creationId xmlns:a16="http://schemas.microsoft.com/office/drawing/2014/main" id="{DD363ED9-7AFB-A19D-ED28-F9F8DFE65207}"/>
                </a:ext>
              </a:extLst>
            </p:cNvPr>
            <p:cNvGrpSpPr/>
            <p:nvPr/>
          </p:nvGrpSpPr>
          <p:grpSpPr>
            <a:xfrm>
              <a:off x="1664208" y="923769"/>
              <a:ext cx="8458200" cy="4806315"/>
              <a:chOff x="1676400" y="1267461"/>
              <a:chExt cx="8458200" cy="4806315"/>
            </a:xfrm>
          </p:grpSpPr>
          <p:pic>
            <p:nvPicPr>
              <p:cNvPr id="3" name="Picture 3" descr="part_a">
                <a:extLst>
                  <a:ext uri="{FF2B5EF4-FFF2-40B4-BE49-F238E27FC236}">
                    <a16:creationId xmlns:a16="http://schemas.microsoft.com/office/drawing/2014/main" id="{3FD63E63-E3DC-8F40-A6CC-78AD57F5E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209801"/>
                <a:ext cx="54102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a:extLst>
                  <a:ext uri="{FF2B5EF4-FFF2-40B4-BE49-F238E27FC236}">
                    <a16:creationId xmlns:a16="http://schemas.microsoft.com/office/drawing/2014/main" id="{03721625-1A4B-81A6-BC4A-29BB522C810B}"/>
                  </a:ext>
                </a:extLst>
              </p:cNvPr>
              <p:cNvSpPr txBox="1">
                <a:spLocks noChangeArrowheads="1"/>
              </p:cNvSpPr>
              <p:nvPr/>
            </p:nvSpPr>
            <p:spPr bwMode="auto">
              <a:xfrm>
                <a:off x="1981201" y="2895601"/>
                <a:ext cx="1235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2000">
                    <a:solidFill>
                      <a:srgbClr val="000000"/>
                    </a:solidFill>
                    <a:latin typeface="+mj-lt"/>
                  </a:rPr>
                  <a:t>Entity symbols</a:t>
                </a:r>
              </a:p>
            </p:txBody>
          </p:sp>
          <p:sp>
            <p:nvSpPr>
              <p:cNvPr id="5" name="Text Box 5">
                <a:extLst>
                  <a:ext uri="{FF2B5EF4-FFF2-40B4-BE49-F238E27FC236}">
                    <a16:creationId xmlns:a16="http://schemas.microsoft.com/office/drawing/2014/main" id="{B8FC2123-6AD6-123E-9803-B931D1A78B97}"/>
                  </a:ext>
                </a:extLst>
              </p:cNvPr>
              <p:cNvSpPr txBox="1">
                <a:spLocks noChangeArrowheads="1"/>
              </p:cNvSpPr>
              <p:nvPr/>
            </p:nvSpPr>
            <p:spPr bwMode="auto">
              <a:xfrm>
                <a:off x="1676400" y="4724401"/>
                <a:ext cx="152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2000">
                    <a:solidFill>
                      <a:srgbClr val="000000"/>
                    </a:solidFill>
                    <a:latin typeface="+mj-lt"/>
                  </a:rPr>
                  <a:t>Relationship symbols</a:t>
                </a:r>
              </a:p>
            </p:txBody>
          </p:sp>
          <p:sp>
            <p:nvSpPr>
              <p:cNvPr id="6" name="Text Box 6">
                <a:extLst>
                  <a:ext uri="{FF2B5EF4-FFF2-40B4-BE49-F238E27FC236}">
                    <a16:creationId xmlns:a16="http://schemas.microsoft.com/office/drawing/2014/main" id="{79547307-82C0-DDB9-1E69-413A71C37047}"/>
                  </a:ext>
                </a:extLst>
              </p:cNvPr>
              <p:cNvSpPr txBox="1">
                <a:spLocks noChangeArrowheads="1"/>
              </p:cNvSpPr>
              <p:nvPr/>
            </p:nvSpPr>
            <p:spPr bwMode="auto">
              <a:xfrm>
                <a:off x="8686800" y="4267201"/>
                <a:ext cx="1447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2000">
                    <a:solidFill>
                      <a:srgbClr val="000000"/>
                    </a:solidFill>
                    <a:latin typeface="+mj-lt"/>
                  </a:rPr>
                  <a:t>Attribute symbols</a:t>
                </a:r>
              </a:p>
            </p:txBody>
          </p:sp>
          <p:sp>
            <p:nvSpPr>
              <p:cNvPr id="7" name="Text Box 7">
                <a:extLst>
                  <a:ext uri="{FF2B5EF4-FFF2-40B4-BE49-F238E27FC236}">
                    <a16:creationId xmlns:a16="http://schemas.microsoft.com/office/drawing/2014/main" id="{FF370EF5-3F71-F400-45CC-CA37A931C532}"/>
                  </a:ext>
                </a:extLst>
              </p:cNvPr>
              <p:cNvSpPr txBox="1">
                <a:spLocks noChangeArrowheads="1"/>
              </p:cNvSpPr>
              <p:nvPr/>
            </p:nvSpPr>
            <p:spPr bwMode="auto">
              <a:xfrm>
                <a:off x="6987540" y="1267461"/>
                <a:ext cx="1828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742950" indent="-2857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A5AB81"/>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D8B25C"/>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Tx/>
                  <a:buSzTx/>
                  <a:buFontTx/>
                  <a:buNone/>
                </a:pPr>
                <a:r>
                  <a:rPr lang="en-US" altLang="en-US" sz="2000" dirty="0">
                    <a:solidFill>
                      <a:srgbClr val="000000"/>
                    </a:solidFill>
                    <a:latin typeface="+mj-lt"/>
                  </a:rPr>
                  <a:t>A special entity that is also a relationship</a:t>
                </a:r>
              </a:p>
            </p:txBody>
          </p:sp>
          <p:cxnSp>
            <p:nvCxnSpPr>
              <p:cNvPr id="8" name="Straight Arrow Connector 7">
                <a:extLst>
                  <a:ext uri="{FF2B5EF4-FFF2-40B4-BE49-F238E27FC236}">
                    <a16:creationId xmlns:a16="http://schemas.microsoft.com/office/drawing/2014/main" id="{2E28BBE4-1539-F10A-D2B5-7720BA1A2104}"/>
                  </a:ext>
                </a:extLst>
              </p:cNvPr>
              <p:cNvCxnSpPr/>
              <p:nvPr/>
            </p:nvCxnSpPr>
            <p:spPr>
              <a:xfrm flipV="1">
                <a:off x="2819400" y="2971800"/>
                <a:ext cx="914400" cy="304800"/>
              </a:xfrm>
              <a:prstGeom prst="straightConnector1">
                <a:avLst/>
              </a:prstGeom>
              <a:ln w="1905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49707C6-6953-B890-F105-39CD0BD89EDF}"/>
                  </a:ext>
                </a:extLst>
              </p:cNvPr>
              <p:cNvCxnSpPr/>
              <p:nvPr/>
            </p:nvCxnSpPr>
            <p:spPr>
              <a:xfrm>
                <a:off x="2819400" y="3276600"/>
                <a:ext cx="838200" cy="533400"/>
              </a:xfrm>
              <a:prstGeom prst="straightConnector1">
                <a:avLst/>
              </a:prstGeom>
              <a:ln w="1905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E063D0-20E0-1FD0-2264-3753CD695AD0}"/>
                  </a:ext>
                </a:extLst>
              </p:cNvPr>
              <p:cNvCxnSpPr>
                <a:cxnSpLocks/>
              </p:cNvCxnSpPr>
              <p:nvPr/>
            </p:nvCxnSpPr>
            <p:spPr>
              <a:xfrm flipH="1">
                <a:off x="6873240" y="2236391"/>
                <a:ext cx="560832" cy="659210"/>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9FAFA3-CA2D-B1BB-02C9-6F605FBC249B}"/>
                  </a:ext>
                </a:extLst>
              </p:cNvPr>
              <p:cNvCxnSpPr/>
              <p:nvPr/>
            </p:nvCxnSpPr>
            <p:spPr>
              <a:xfrm rot="10800000">
                <a:off x="7239000" y="3886200"/>
                <a:ext cx="1524000" cy="533400"/>
              </a:xfrm>
              <a:prstGeom prst="straightConnector1">
                <a:avLst/>
              </a:prstGeom>
              <a:ln w="1905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FABA911-928E-6C0E-F12F-4E08642EDEA8}"/>
                  </a:ext>
                </a:extLst>
              </p:cNvPr>
              <p:cNvCxnSpPr/>
              <p:nvPr/>
            </p:nvCxnSpPr>
            <p:spPr>
              <a:xfrm rot="10800000">
                <a:off x="7239000" y="4648200"/>
                <a:ext cx="1524000" cy="1588"/>
              </a:xfrm>
              <a:prstGeom prst="straightConnector1">
                <a:avLst/>
              </a:prstGeom>
              <a:ln w="1905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F940826-9166-F914-C7C1-BA289713D4B1}"/>
                  </a:ext>
                </a:extLst>
              </p:cNvPr>
              <p:cNvCxnSpPr/>
              <p:nvPr/>
            </p:nvCxnSpPr>
            <p:spPr>
              <a:xfrm rot="10800000" flipV="1">
                <a:off x="7239000" y="4876800"/>
                <a:ext cx="1524000" cy="533400"/>
              </a:xfrm>
              <a:prstGeom prst="straightConnector1">
                <a:avLst/>
              </a:prstGeom>
              <a:ln w="1905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a:extLst>
                <a:ext uri="{FF2B5EF4-FFF2-40B4-BE49-F238E27FC236}">
                  <a16:creationId xmlns:a16="http://schemas.microsoft.com/office/drawing/2014/main" id="{DE30489F-298B-DE77-7DDC-3602722061F2}"/>
                </a:ext>
              </a:extLst>
            </p:cNvPr>
            <p:cNvCxnSpPr>
              <a:cxnSpLocks/>
            </p:cNvCxnSpPr>
            <p:nvPr/>
          </p:nvCxnSpPr>
          <p:spPr>
            <a:xfrm flipV="1">
              <a:off x="3035808" y="4418808"/>
              <a:ext cx="990600" cy="381000"/>
            </a:xfrm>
            <a:prstGeom prst="straightConnector1">
              <a:avLst/>
            </a:prstGeom>
            <a:ln w="1905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9CCBC7-78D8-38DD-7C31-29DAC4B6CA98}"/>
                </a:ext>
              </a:extLst>
            </p:cNvPr>
            <p:cNvCxnSpPr/>
            <p:nvPr/>
          </p:nvCxnSpPr>
          <p:spPr>
            <a:xfrm>
              <a:off x="3035808" y="4799808"/>
              <a:ext cx="914400" cy="457200"/>
            </a:xfrm>
            <a:prstGeom prst="straightConnector1">
              <a:avLst/>
            </a:prstGeom>
            <a:ln w="1905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23578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7848</TotalTime>
  <Words>1820</Words>
  <Application>Microsoft Office PowerPoint</Application>
  <PresentationFormat>Widescreen</PresentationFormat>
  <Paragraphs>253</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Mangal Pro</vt:lpstr>
      <vt:lpstr>Times New Roman</vt:lpstr>
      <vt:lpstr>Wingdings</vt:lpstr>
      <vt:lpstr>Office Theme</vt:lpstr>
      <vt:lpstr>PowerPoint Presentation</vt:lpstr>
      <vt:lpstr>Learning Objectives</vt:lpstr>
      <vt:lpstr>Database Design Stage</vt:lpstr>
      <vt:lpstr>PowerPoint Presentation</vt:lpstr>
      <vt:lpstr>PowerPoint Presentation</vt:lpstr>
      <vt:lpstr>PowerPoint Presentation</vt:lpstr>
      <vt:lpstr>ER Model</vt:lpstr>
      <vt:lpstr>ER Model Constructs</vt:lpstr>
      <vt:lpstr>Basic ER Notation</vt:lpstr>
      <vt:lpstr>Entity</vt:lpstr>
      <vt:lpstr>Entity</vt:lpstr>
      <vt:lpstr>Example of Entity Type vs. Entity Instances</vt:lpstr>
      <vt:lpstr>Strong vs. Weak Entities, and Identifying Relationships</vt:lpstr>
      <vt:lpstr>Strong and weak entities, Identifying relationship</vt:lpstr>
      <vt:lpstr>Naming and Defining Entity</vt:lpstr>
      <vt:lpstr>Attribute</vt:lpstr>
      <vt:lpstr>An Example of Composite Attribute</vt:lpstr>
      <vt:lpstr>PowerPoint Presentation</vt:lpstr>
      <vt:lpstr>Identifier (Key)</vt:lpstr>
      <vt:lpstr>Simple Identifier: Employee Id</vt:lpstr>
      <vt:lpstr>Composite Identifier: CourseCode , Date</vt:lpstr>
      <vt:lpstr>Characteristic of Identifier</vt:lpstr>
      <vt:lpstr>Simple Key Attribute</vt:lpstr>
      <vt:lpstr>Composite Key Attribute</vt:lpstr>
      <vt:lpstr>Relationship</vt:lpstr>
      <vt:lpstr>Relationship</vt:lpstr>
      <vt:lpstr>PowerPoint Presentation</vt:lpstr>
      <vt:lpstr>Degree of Relationship</vt:lpstr>
      <vt:lpstr>PowerPoint Presentation</vt:lpstr>
      <vt:lpstr>Cardinality of Relationship</vt:lpstr>
      <vt:lpstr>Degree of relationships and Cardinality</vt:lpstr>
      <vt:lpstr>PowerPoint Presentation</vt:lpstr>
      <vt:lpstr>PowerPoint Presentation</vt:lpstr>
      <vt:lpstr>PowerPoint Presentation</vt:lpstr>
      <vt:lpstr>Cardinality Constraint</vt:lpstr>
      <vt:lpstr>Cardinality Mandatory and Optional</vt:lpstr>
      <vt:lpstr>Cardinality Constraint</vt:lpstr>
      <vt:lpstr>Example of multiple relationships</vt:lpstr>
      <vt:lpstr>Associative Entity</vt:lpstr>
      <vt:lpstr>PowerPoint Presentation</vt:lpstr>
      <vt:lpstr>An Example of Associative Entity - CERTIFICATE</vt:lpstr>
      <vt:lpstr>PowerPoint Presentation</vt:lpstr>
      <vt:lpstr>ERD Practice (1)</vt:lpstr>
      <vt:lpstr>ERD Practice (2)</vt:lpstr>
      <vt:lpstr>ERD Practice (3)</vt:lpstr>
      <vt:lpstr>End of Chapter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ARAFAT MASHHURI BIN AWANG</dc:creator>
  <cp:lastModifiedBy>LILLY SURIANI AFFENDEY</cp:lastModifiedBy>
  <cp:revision>119</cp:revision>
  <dcterms:created xsi:type="dcterms:W3CDTF">2021-01-23T07:40:45Z</dcterms:created>
  <dcterms:modified xsi:type="dcterms:W3CDTF">2024-10-25T08:17:30Z</dcterms:modified>
</cp:coreProperties>
</file>